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91" r:id="rId5"/>
  </p:sldMasterIdLst>
  <p:notesMasterIdLst>
    <p:notesMasterId r:id="rId30"/>
  </p:notesMasterIdLst>
  <p:handoutMasterIdLst>
    <p:handoutMasterId r:id="rId31"/>
  </p:handoutMasterIdLst>
  <p:sldIdLst>
    <p:sldId id="2070" r:id="rId6"/>
    <p:sldId id="1518" r:id="rId7"/>
    <p:sldId id="1992" r:id="rId8"/>
    <p:sldId id="2056" r:id="rId9"/>
    <p:sldId id="2057" r:id="rId10"/>
    <p:sldId id="2060" r:id="rId11"/>
    <p:sldId id="2061" r:id="rId12"/>
    <p:sldId id="1993" r:id="rId13"/>
    <p:sldId id="2028" r:id="rId14"/>
    <p:sldId id="2064" r:id="rId15"/>
    <p:sldId id="2065" r:id="rId16"/>
    <p:sldId id="2006" r:id="rId17"/>
    <p:sldId id="2021" r:id="rId18"/>
    <p:sldId id="302" r:id="rId19"/>
    <p:sldId id="266" r:id="rId20"/>
    <p:sldId id="299" r:id="rId21"/>
    <p:sldId id="2014" r:id="rId22"/>
    <p:sldId id="320" r:id="rId23"/>
    <p:sldId id="2023" r:id="rId24"/>
    <p:sldId id="319" r:id="rId25"/>
    <p:sldId id="317" r:id="rId26"/>
    <p:sldId id="2019" r:id="rId27"/>
    <p:sldId id="2069" r:id="rId28"/>
    <p:sldId id="2013"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Template" id="{38B656EC-D568-4EF7-8842-9FA1AE1192C9}">
          <p14:sldIdLst>
            <p14:sldId id="2070"/>
            <p14:sldId id="1518"/>
            <p14:sldId id="1992"/>
            <p14:sldId id="2056"/>
            <p14:sldId id="2057"/>
            <p14:sldId id="2060"/>
            <p14:sldId id="2061"/>
            <p14:sldId id="1993"/>
            <p14:sldId id="2028"/>
            <p14:sldId id="2064"/>
            <p14:sldId id="2065"/>
            <p14:sldId id="2006"/>
            <p14:sldId id="2021"/>
            <p14:sldId id="302"/>
            <p14:sldId id="266"/>
            <p14:sldId id="299"/>
            <p14:sldId id="2014"/>
            <p14:sldId id="320"/>
            <p14:sldId id="2023"/>
            <p14:sldId id="319"/>
            <p14:sldId id="317"/>
            <p14:sldId id="2019"/>
            <p14:sldId id="2069"/>
            <p14:sldId id="20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FFFFFF"/>
    <a:srgbClr val="000000"/>
    <a:srgbClr val="50E6FF"/>
    <a:srgbClr val="FEF000"/>
    <a:srgbClr val="243A5E"/>
    <a:srgbClr val="274B47"/>
    <a:srgbClr val="2F2F2F"/>
    <a:srgbClr val="525252"/>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7" d="100"/>
          <a:sy n="57" d="100"/>
        </p:scale>
        <p:origin x="108" y="45"/>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ata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16.png"/><Relationship Id="rId7" Type="http://schemas.openxmlformats.org/officeDocument/2006/relationships/image" Target="../media/image28.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30.png"/></Relationships>
</file>

<file path=ppt/diagrams/_rels/data5.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3.svg"/><Relationship Id="rId1" Type="http://schemas.openxmlformats.org/officeDocument/2006/relationships/image" Target="../media/image20.png"/><Relationship Id="rId6" Type="http://schemas.openxmlformats.org/officeDocument/2006/relationships/image" Target="../media/image17.svg"/><Relationship Id="rId5" Type="http://schemas.openxmlformats.org/officeDocument/2006/relationships/image" Target="../media/image22.png"/><Relationship Id="rId4" Type="http://schemas.openxmlformats.org/officeDocument/2006/relationships/image" Target="../media/image1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2.png"/><Relationship Id="rId7" Type="http://schemas.openxmlformats.org/officeDocument/2006/relationships/image" Target="../media/image34.png"/><Relationship Id="rId2" Type="http://schemas.openxmlformats.org/officeDocument/2006/relationships/image" Target="../media/image25.svg"/><Relationship Id="rId1" Type="http://schemas.openxmlformats.org/officeDocument/2006/relationships/image" Target="../media/image32.png"/><Relationship Id="rId6" Type="http://schemas.openxmlformats.org/officeDocument/2006/relationships/image" Target="../media/image27.svg"/><Relationship Id="rId5" Type="http://schemas.openxmlformats.org/officeDocument/2006/relationships/image" Target="../media/image33.png"/><Relationship Id="rId10" Type="http://schemas.openxmlformats.org/officeDocument/2006/relationships/image" Target="../media/image31.svg"/><Relationship Id="rId4" Type="http://schemas.openxmlformats.org/officeDocument/2006/relationships/image" Target="../media/image17.svg"/><Relationship Id="rId9" Type="http://schemas.openxmlformats.org/officeDocument/2006/relationships/image" Target="../media/image30.png"/></Relationships>
</file>

<file path=ppt/diagrams/_rels/drawing5.xml.rels><?xml version="1.0" encoding="UTF-8" standalone="yes"?>
<Relationships xmlns="http://schemas.openxmlformats.org/package/2006/relationships"><Relationship Id="rId2" Type="http://schemas.openxmlformats.org/officeDocument/2006/relationships/image" Target="../media/image43.svg"/><Relationship Id="rId1" Type="http://schemas.openxmlformats.org/officeDocument/2006/relationships/image" Target="../media/image4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D92141-D7DE-405A-8217-EDCA42FB50BB}"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B1D2A892-766A-48A8-8702-BEA172DB26F8}">
      <dgm:prSet/>
      <dgm:spPr/>
      <dgm:t>
        <a:bodyPr/>
        <a:lstStyle/>
        <a:p>
          <a:r>
            <a:rPr lang="en-US"/>
            <a:t>Theoretical Part</a:t>
          </a:r>
        </a:p>
      </dgm:t>
    </dgm:pt>
    <dgm:pt modelId="{78674B8E-112A-484D-913D-EEF1B8918DF0}" type="parTrans" cxnId="{A653D2D5-96C6-43C8-971C-73D12AF6699B}">
      <dgm:prSet/>
      <dgm:spPr/>
      <dgm:t>
        <a:bodyPr/>
        <a:lstStyle/>
        <a:p>
          <a:endParaRPr lang="en-US"/>
        </a:p>
      </dgm:t>
    </dgm:pt>
    <dgm:pt modelId="{1DEC7185-D1F3-4743-8909-95746F06C131}" type="sibTrans" cxnId="{A653D2D5-96C6-43C8-971C-73D12AF6699B}">
      <dgm:prSet/>
      <dgm:spPr/>
      <dgm:t>
        <a:bodyPr/>
        <a:lstStyle/>
        <a:p>
          <a:endParaRPr lang="en-US"/>
        </a:p>
      </dgm:t>
    </dgm:pt>
    <dgm:pt modelId="{63E281FE-3683-4884-A0B7-92ED9AB96509}">
      <dgm:prSet/>
      <dgm:spPr/>
      <dgm:t>
        <a:bodyPr/>
        <a:lstStyle/>
        <a:p>
          <a:r>
            <a:rPr lang="en-US"/>
            <a:t>Introduction of NLP pipeline </a:t>
          </a:r>
        </a:p>
      </dgm:t>
    </dgm:pt>
    <dgm:pt modelId="{4B07D189-2B97-4D1B-9B31-36A3F25FC708}" type="parTrans" cxnId="{41992722-CA4E-42FA-8C0F-9727B0292795}">
      <dgm:prSet/>
      <dgm:spPr/>
      <dgm:t>
        <a:bodyPr/>
        <a:lstStyle/>
        <a:p>
          <a:endParaRPr lang="en-US"/>
        </a:p>
      </dgm:t>
    </dgm:pt>
    <dgm:pt modelId="{C8913E76-54DD-42B5-8FF7-72A1F826EEFE}" type="sibTrans" cxnId="{41992722-CA4E-42FA-8C0F-9727B0292795}">
      <dgm:prSet/>
      <dgm:spPr/>
      <dgm:t>
        <a:bodyPr/>
        <a:lstStyle/>
        <a:p>
          <a:endParaRPr lang="en-US"/>
        </a:p>
      </dgm:t>
    </dgm:pt>
    <dgm:pt modelId="{0B451718-65D0-49D4-80E3-3312A9717DF1}">
      <dgm:prSet/>
      <dgm:spPr/>
      <dgm:t>
        <a:bodyPr/>
        <a:lstStyle/>
        <a:p>
          <a:r>
            <a:rPr lang="en-US"/>
            <a:t>NLP data preprocessing </a:t>
          </a:r>
        </a:p>
      </dgm:t>
    </dgm:pt>
    <dgm:pt modelId="{46C211CB-E2F3-4309-9217-B262C86186ED}" type="parTrans" cxnId="{F3C9DF46-1AC1-4A76-8596-B7F01720E2C5}">
      <dgm:prSet/>
      <dgm:spPr/>
      <dgm:t>
        <a:bodyPr/>
        <a:lstStyle/>
        <a:p>
          <a:endParaRPr lang="en-US"/>
        </a:p>
      </dgm:t>
    </dgm:pt>
    <dgm:pt modelId="{E0C43E86-4F66-4C27-B41F-18C60D19900B}" type="sibTrans" cxnId="{F3C9DF46-1AC1-4A76-8596-B7F01720E2C5}">
      <dgm:prSet/>
      <dgm:spPr/>
      <dgm:t>
        <a:bodyPr/>
        <a:lstStyle/>
        <a:p>
          <a:endParaRPr lang="en-US"/>
        </a:p>
      </dgm:t>
    </dgm:pt>
    <dgm:pt modelId="{F6DF065A-E0CA-4086-A029-1213FB46428D}">
      <dgm:prSet/>
      <dgm:spPr/>
      <dgm:t>
        <a:bodyPr/>
        <a:lstStyle/>
        <a:p>
          <a:r>
            <a:rPr lang="en-US"/>
            <a:t>TF-IDF</a:t>
          </a:r>
        </a:p>
      </dgm:t>
    </dgm:pt>
    <dgm:pt modelId="{4CFEF055-B094-43F1-939A-F85CCE5E474A}" type="parTrans" cxnId="{B72C1FF3-7315-485A-ABFB-C37CEC371E48}">
      <dgm:prSet/>
      <dgm:spPr/>
      <dgm:t>
        <a:bodyPr/>
        <a:lstStyle/>
        <a:p>
          <a:endParaRPr lang="en-US"/>
        </a:p>
      </dgm:t>
    </dgm:pt>
    <dgm:pt modelId="{E3E6A28C-7BA5-46C0-827D-92B1BA7B4BF7}" type="sibTrans" cxnId="{B72C1FF3-7315-485A-ABFB-C37CEC371E48}">
      <dgm:prSet/>
      <dgm:spPr/>
      <dgm:t>
        <a:bodyPr/>
        <a:lstStyle/>
        <a:p>
          <a:endParaRPr lang="en-US"/>
        </a:p>
      </dgm:t>
    </dgm:pt>
    <dgm:pt modelId="{BBF3BE20-7053-4C54-BDE0-C14ACABB3199}">
      <dgm:prSet/>
      <dgm:spPr/>
      <dgm:t>
        <a:bodyPr/>
        <a:lstStyle/>
        <a:p>
          <a:r>
            <a:rPr lang="en-US"/>
            <a:t>Word2vec, Doc2Vec</a:t>
          </a:r>
        </a:p>
      </dgm:t>
    </dgm:pt>
    <dgm:pt modelId="{03159AFB-ADBE-4C2A-8459-722581F4AD51}" type="parTrans" cxnId="{40C51A9B-355B-4444-A3CB-52D792ACD637}">
      <dgm:prSet/>
      <dgm:spPr/>
      <dgm:t>
        <a:bodyPr/>
        <a:lstStyle/>
        <a:p>
          <a:endParaRPr lang="en-US"/>
        </a:p>
      </dgm:t>
    </dgm:pt>
    <dgm:pt modelId="{A4ED3F09-D0D1-4EC6-B3AF-386C6C9DD9F7}" type="sibTrans" cxnId="{40C51A9B-355B-4444-A3CB-52D792ACD637}">
      <dgm:prSet/>
      <dgm:spPr/>
      <dgm:t>
        <a:bodyPr/>
        <a:lstStyle/>
        <a:p>
          <a:endParaRPr lang="en-US"/>
        </a:p>
      </dgm:t>
    </dgm:pt>
    <dgm:pt modelId="{DD0392C4-8926-46FE-A24C-358867168710}">
      <dgm:prSet/>
      <dgm:spPr/>
      <dgm:t>
        <a:bodyPr/>
        <a:lstStyle/>
        <a:p>
          <a:r>
            <a:rPr lang="en-US"/>
            <a:t>BERT</a:t>
          </a:r>
        </a:p>
      </dgm:t>
    </dgm:pt>
    <dgm:pt modelId="{2D1636EE-AC4A-4EFA-A5BB-D063B0D417E5}" type="parTrans" cxnId="{FB0DA53D-2D52-4551-8E0F-4E5C080BCDC9}">
      <dgm:prSet/>
      <dgm:spPr/>
      <dgm:t>
        <a:bodyPr/>
        <a:lstStyle/>
        <a:p>
          <a:endParaRPr lang="en-US"/>
        </a:p>
      </dgm:t>
    </dgm:pt>
    <dgm:pt modelId="{AEA29649-C10C-40D6-B656-AF0317115FCB}" type="sibTrans" cxnId="{FB0DA53D-2D52-4551-8E0F-4E5C080BCDC9}">
      <dgm:prSet/>
      <dgm:spPr/>
      <dgm:t>
        <a:bodyPr/>
        <a:lstStyle/>
        <a:p>
          <a:endParaRPr lang="en-US"/>
        </a:p>
      </dgm:t>
    </dgm:pt>
    <dgm:pt modelId="{AAF8CABE-0F0D-48B1-9DD3-41D5A8D68628}">
      <dgm:prSet/>
      <dgm:spPr/>
      <dgm:t>
        <a:bodyPr/>
        <a:lstStyle/>
        <a:p>
          <a:r>
            <a:rPr lang="en-US"/>
            <a:t>Transformer-based text generation </a:t>
          </a:r>
        </a:p>
      </dgm:t>
    </dgm:pt>
    <dgm:pt modelId="{5BDDAA9C-5C79-4035-906C-22059F3EB2AC}" type="parTrans" cxnId="{CB806A0C-DE87-4B7C-9788-DF0001AF67AC}">
      <dgm:prSet/>
      <dgm:spPr/>
      <dgm:t>
        <a:bodyPr/>
        <a:lstStyle/>
        <a:p>
          <a:endParaRPr lang="en-US"/>
        </a:p>
      </dgm:t>
    </dgm:pt>
    <dgm:pt modelId="{3584A23D-105B-49E9-86E8-2D74620A60BC}" type="sibTrans" cxnId="{CB806A0C-DE87-4B7C-9788-DF0001AF67AC}">
      <dgm:prSet/>
      <dgm:spPr/>
      <dgm:t>
        <a:bodyPr/>
        <a:lstStyle/>
        <a:p>
          <a:endParaRPr lang="en-US"/>
        </a:p>
      </dgm:t>
    </dgm:pt>
    <dgm:pt modelId="{A8D7F61D-9585-4924-A03A-029E22888727}">
      <dgm:prSet/>
      <dgm:spPr/>
      <dgm:t>
        <a:bodyPr/>
        <a:lstStyle/>
        <a:p>
          <a:r>
            <a:rPr lang="en-US"/>
            <a:t>Code Lab: </a:t>
          </a:r>
        </a:p>
      </dgm:t>
    </dgm:pt>
    <dgm:pt modelId="{7C6E8610-6378-46B3-B7B0-6148CD0A7818}" type="parTrans" cxnId="{2EE22E39-3521-4E60-8D9C-C284656F11D9}">
      <dgm:prSet/>
      <dgm:spPr/>
      <dgm:t>
        <a:bodyPr/>
        <a:lstStyle/>
        <a:p>
          <a:endParaRPr lang="en-US"/>
        </a:p>
      </dgm:t>
    </dgm:pt>
    <dgm:pt modelId="{779A2DA8-2591-4C2B-9A2D-F2B6143222B7}" type="sibTrans" cxnId="{2EE22E39-3521-4E60-8D9C-C284656F11D9}">
      <dgm:prSet/>
      <dgm:spPr/>
      <dgm:t>
        <a:bodyPr/>
        <a:lstStyle/>
        <a:p>
          <a:endParaRPr lang="en-US"/>
        </a:p>
      </dgm:t>
    </dgm:pt>
    <dgm:pt modelId="{141BA455-280A-4131-85AC-C7AF953524F5}">
      <dgm:prSet/>
      <dgm:spPr/>
      <dgm:t>
        <a:bodyPr/>
        <a:lstStyle/>
        <a:p>
          <a:r>
            <a:rPr lang="en-US"/>
            <a:t>Build a Valentines’ Day Excuse Bot</a:t>
          </a:r>
        </a:p>
      </dgm:t>
    </dgm:pt>
    <dgm:pt modelId="{BA9E1FDD-1218-4EC9-BA2A-D490CA537264}" type="parTrans" cxnId="{05FADAD0-27D5-4EA8-830A-B69F0B8671A3}">
      <dgm:prSet/>
      <dgm:spPr/>
      <dgm:t>
        <a:bodyPr/>
        <a:lstStyle/>
        <a:p>
          <a:endParaRPr lang="en-US"/>
        </a:p>
      </dgm:t>
    </dgm:pt>
    <dgm:pt modelId="{BFF3430C-B5EE-4149-9978-9C0CDB0C480A}" type="sibTrans" cxnId="{05FADAD0-27D5-4EA8-830A-B69F0B8671A3}">
      <dgm:prSet/>
      <dgm:spPr/>
      <dgm:t>
        <a:bodyPr/>
        <a:lstStyle/>
        <a:p>
          <a:endParaRPr lang="en-US"/>
        </a:p>
      </dgm:t>
    </dgm:pt>
    <dgm:pt modelId="{45D1C49A-B816-45A1-B1AA-36EE05D8104E}">
      <dgm:prSet/>
      <dgm:spPr/>
      <dgm:t>
        <a:bodyPr/>
        <a:lstStyle/>
        <a:p>
          <a:r>
            <a:rPr lang="en-US"/>
            <a:t>Learn how to do NLP classification</a:t>
          </a:r>
        </a:p>
      </dgm:t>
    </dgm:pt>
    <dgm:pt modelId="{8DB47B3E-5C59-4BE3-8A22-F0DCAD3933B0}" type="parTrans" cxnId="{CDEE0A4E-1A50-4449-AEDF-A7900404A6E2}">
      <dgm:prSet/>
      <dgm:spPr/>
      <dgm:t>
        <a:bodyPr/>
        <a:lstStyle/>
        <a:p>
          <a:endParaRPr lang="en-US"/>
        </a:p>
      </dgm:t>
    </dgm:pt>
    <dgm:pt modelId="{49A3E3F5-F269-4F7F-B7A4-A5F3C136ADE4}" type="sibTrans" cxnId="{CDEE0A4E-1A50-4449-AEDF-A7900404A6E2}">
      <dgm:prSet/>
      <dgm:spPr/>
      <dgm:t>
        <a:bodyPr/>
        <a:lstStyle/>
        <a:p>
          <a:endParaRPr lang="en-US"/>
        </a:p>
      </dgm:t>
    </dgm:pt>
    <dgm:pt modelId="{608BB8A5-EFB2-4339-A351-00627C53E648}" type="pres">
      <dgm:prSet presAssocID="{B9D92141-D7DE-405A-8217-EDCA42FB50BB}" presName="linear" presStyleCnt="0">
        <dgm:presLayoutVars>
          <dgm:dir/>
          <dgm:animLvl val="lvl"/>
          <dgm:resizeHandles val="exact"/>
        </dgm:presLayoutVars>
      </dgm:prSet>
      <dgm:spPr/>
    </dgm:pt>
    <dgm:pt modelId="{3BDBC383-C917-4467-B115-B1354375408B}" type="pres">
      <dgm:prSet presAssocID="{B1D2A892-766A-48A8-8702-BEA172DB26F8}" presName="parentLin" presStyleCnt="0"/>
      <dgm:spPr/>
    </dgm:pt>
    <dgm:pt modelId="{4D7680FF-C562-464D-A884-730E97856DF9}" type="pres">
      <dgm:prSet presAssocID="{B1D2A892-766A-48A8-8702-BEA172DB26F8}" presName="parentLeftMargin" presStyleLbl="node1" presStyleIdx="0" presStyleCnt="2"/>
      <dgm:spPr/>
    </dgm:pt>
    <dgm:pt modelId="{E6B6E426-9B34-40D3-AC2B-ED8352B84E50}" type="pres">
      <dgm:prSet presAssocID="{B1D2A892-766A-48A8-8702-BEA172DB26F8}" presName="parentText" presStyleLbl="node1" presStyleIdx="0" presStyleCnt="2">
        <dgm:presLayoutVars>
          <dgm:chMax val="0"/>
          <dgm:bulletEnabled val="1"/>
        </dgm:presLayoutVars>
      </dgm:prSet>
      <dgm:spPr/>
    </dgm:pt>
    <dgm:pt modelId="{EE24CA11-444B-492D-97E8-A74F379A2E45}" type="pres">
      <dgm:prSet presAssocID="{B1D2A892-766A-48A8-8702-BEA172DB26F8}" presName="negativeSpace" presStyleCnt="0"/>
      <dgm:spPr/>
    </dgm:pt>
    <dgm:pt modelId="{249D3B89-D807-42EA-8933-53F13D704379}" type="pres">
      <dgm:prSet presAssocID="{B1D2A892-766A-48A8-8702-BEA172DB26F8}" presName="childText" presStyleLbl="conFgAcc1" presStyleIdx="0" presStyleCnt="2">
        <dgm:presLayoutVars>
          <dgm:bulletEnabled val="1"/>
        </dgm:presLayoutVars>
      </dgm:prSet>
      <dgm:spPr/>
    </dgm:pt>
    <dgm:pt modelId="{FE9F0C38-73C5-45E5-A7B2-ACB9D58917E2}" type="pres">
      <dgm:prSet presAssocID="{1DEC7185-D1F3-4743-8909-95746F06C131}" presName="spaceBetweenRectangles" presStyleCnt="0"/>
      <dgm:spPr/>
    </dgm:pt>
    <dgm:pt modelId="{DA09C072-4474-44F9-917C-698D7465FBA7}" type="pres">
      <dgm:prSet presAssocID="{A8D7F61D-9585-4924-A03A-029E22888727}" presName="parentLin" presStyleCnt="0"/>
      <dgm:spPr/>
    </dgm:pt>
    <dgm:pt modelId="{1126098F-1E03-41C2-BCE7-078AC63C7DA0}" type="pres">
      <dgm:prSet presAssocID="{A8D7F61D-9585-4924-A03A-029E22888727}" presName="parentLeftMargin" presStyleLbl="node1" presStyleIdx="0" presStyleCnt="2"/>
      <dgm:spPr/>
    </dgm:pt>
    <dgm:pt modelId="{B828B257-5245-4EB5-B831-DCB1B11B4BC7}" type="pres">
      <dgm:prSet presAssocID="{A8D7F61D-9585-4924-A03A-029E22888727}" presName="parentText" presStyleLbl="node1" presStyleIdx="1" presStyleCnt="2">
        <dgm:presLayoutVars>
          <dgm:chMax val="0"/>
          <dgm:bulletEnabled val="1"/>
        </dgm:presLayoutVars>
      </dgm:prSet>
      <dgm:spPr/>
    </dgm:pt>
    <dgm:pt modelId="{9F2852FF-C1B2-4FE2-9D90-41E6496E2928}" type="pres">
      <dgm:prSet presAssocID="{A8D7F61D-9585-4924-A03A-029E22888727}" presName="negativeSpace" presStyleCnt="0"/>
      <dgm:spPr/>
    </dgm:pt>
    <dgm:pt modelId="{99CC00C6-D739-4CBC-A340-E91E53A6D07A}" type="pres">
      <dgm:prSet presAssocID="{A8D7F61D-9585-4924-A03A-029E22888727}" presName="childText" presStyleLbl="conFgAcc1" presStyleIdx="1" presStyleCnt="2">
        <dgm:presLayoutVars>
          <dgm:bulletEnabled val="1"/>
        </dgm:presLayoutVars>
      </dgm:prSet>
      <dgm:spPr/>
    </dgm:pt>
  </dgm:ptLst>
  <dgm:cxnLst>
    <dgm:cxn modelId="{CB806A0C-DE87-4B7C-9788-DF0001AF67AC}" srcId="{B1D2A892-766A-48A8-8702-BEA172DB26F8}" destId="{AAF8CABE-0F0D-48B1-9DD3-41D5A8D68628}" srcOrd="5" destOrd="0" parTransId="{5BDDAA9C-5C79-4035-906C-22059F3EB2AC}" sibTransId="{3584A23D-105B-49E9-86E8-2D74620A60BC}"/>
    <dgm:cxn modelId="{654A661C-9C90-4773-88D3-EFF77133EB69}" type="presOf" srcId="{A8D7F61D-9585-4924-A03A-029E22888727}" destId="{1126098F-1E03-41C2-BCE7-078AC63C7DA0}" srcOrd="0" destOrd="0" presId="urn:microsoft.com/office/officeart/2005/8/layout/list1"/>
    <dgm:cxn modelId="{41992722-CA4E-42FA-8C0F-9727B0292795}" srcId="{B1D2A892-766A-48A8-8702-BEA172DB26F8}" destId="{63E281FE-3683-4884-A0B7-92ED9AB96509}" srcOrd="0" destOrd="0" parTransId="{4B07D189-2B97-4D1B-9B31-36A3F25FC708}" sibTransId="{C8913E76-54DD-42B5-8FF7-72A1F826EEFE}"/>
    <dgm:cxn modelId="{C9DEEC26-8102-48A1-861D-801AF199B691}" type="presOf" srcId="{0B451718-65D0-49D4-80E3-3312A9717DF1}" destId="{249D3B89-D807-42EA-8933-53F13D704379}" srcOrd="0" destOrd="1" presId="urn:microsoft.com/office/officeart/2005/8/layout/list1"/>
    <dgm:cxn modelId="{2EE22E39-3521-4E60-8D9C-C284656F11D9}" srcId="{B9D92141-D7DE-405A-8217-EDCA42FB50BB}" destId="{A8D7F61D-9585-4924-A03A-029E22888727}" srcOrd="1" destOrd="0" parTransId="{7C6E8610-6378-46B3-B7B0-6148CD0A7818}" sibTransId="{779A2DA8-2591-4C2B-9A2D-F2B6143222B7}"/>
    <dgm:cxn modelId="{FB0DA53D-2D52-4551-8E0F-4E5C080BCDC9}" srcId="{B1D2A892-766A-48A8-8702-BEA172DB26F8}" destId="{DD0392C4-8926-46FE-A24C-358867168710}" srcOrd="4" destOrd="0" parTransId="{2D1636EE-AC4A-4EFA-A5BB-D063B0D417E5}" sibTransId="{AEA29649-C10C-40D6-B656-AF0317115FCB}"/>
    <dgm:cxn modelId="{F3C9DF46-1AC1-4A76-8596-B7F01720E2C5}" srcId="{B1D2A892-766A-48A8-8702-BEA172DB26F8}" destId="{0B451718-65D0-49D4-80E3-3312A9717DF1}" srcOrd="1" destOrd="0" parTransId="{46C211CB-E2F3-4309-9217-B262C86186ED}" sibTransId="{E0C43E86-4F66-4C27-B41F-18C60D19900B}"/>
    <dgm:cxn modelId="{540CEB66-44ED-4B9A-A002-C2A96381720E}" type="presOf" srcId="{F6DF065A-E0CA-4086-A029-1213FB46428D}" destId="{249D3B89-D807-42EA-8933-53F13D704379}" srcOrd="0" destOrd="2" presId="urn:microsoft.com/office/officeart/2005/8/layout/list1"/>
    <dgm:cxn modelId="{9372536C-57CB-42A8-B47E-7AC609125AB6}" type="presOf" srcId="{141BA455-280A-4131-85AC-C7AF953524F5}" destId="{99CC00C6-D739-4CBC-A340-E91E53A6D07A}" srcOrd="0" destOrd="0" presId="urn:microsoft.com/office/officeart/2005/8/layout/list1"/>
    <dgm:cxn modelId="{CDEE0A4E-1A50-4449-AEDF-A7900404A6E2}" srcId="{A8D7F61D-9585-4924-A03A-029E22888727}" destId="{45D1C49A-B816-45A1-B1AA-36EE05D8104E}" srcOrd="1" destOrd="0" parTransId="{8DB47B3E-5C59-4BE3-8A22-F0DCAD3933B0}" sibTransId="{49A3E3F5-F269-4F7F-B7A4-A5F3C136ADE4}"/>
    <dgm:cxn modelId="{8DA5B86F-A371-4454-BADA-AC6110A447CB}" type="presOf" srcId="{63E281FE-3683-4884-A0B7-92ED9AB96509}" destId="{249D3B89-D807-42EA-8933-53F13D704379}" srcOrd="0" destOrd="0" presId="urn:microsoft.com/office/officeart/2005/8/layout/list1"/>
    <dgm:cxn modelId="{F52E6A71-C624-47E1-A0C2-73AF710CFE3F}" type="presOf" srcId="{45D1C49A-B816-45A1-B1AA-36EE05D8104E}" destId="{99CC00C6-D739-4CBC-A340-E91E53A6D07A}" srcOrd="0" destOrd="1" presId="urn:microsoft.com/office/officeart/2005/8/layout/list1"/>
    <dgm:cxn modelId="{A1759D83-8CF4-4E54-882F-488E37D64214}" type="presOf" srcId="{AAF8CABE-0F0D-48B1-9DD3-41D5A8D68628}" destId="{249D3B89-D807-42EA-8933-53F13D704379}" srcOrd="0" destOrd="5" presId="urn:microsoft.com/office/officeart/2005/8/layout/list1"/>
    <dgm:cxn modelId="{6CF5D497-692A-4894-A334-38600A400AFD}" type="presOf" srcId="{BBF3BE20-7053-4C54-BDE0-C14ACABB3199}" destId="{249D3B89-D807-42EA-8933-53F13D704379}" srcOrd="0" destOrd="3" presId="urn:microsoft.com/office/officeart/2005/8/layout/list1"/>
    <dgm:cxn modelId="{40C51A9B-355B-4444-A3CB-52D792ACD637}" srcId="{B1D2A892-766A-48A8-8702-BEA172DB26F8}" destId="{BBF3BE20-7053-4C54-BDE0-C14ACABB3199}" srcOrd="3" destOrd="0" parTransId="{03159AFB-ADBE-4C2A-8459-722581F4AD51}" sibTransId="{A4ED3F09-D0D1-4EC6-B3AF-386C6C9DD9F7}"/>
    <dgm:cxn modelId="{C3D419A4-CB61-4C4A-BB8A-D34E91196B4B}" type="presOf" srcId="{A8D7F61D-9585-4924-A03A-029E22888727}" destId="{B828B257-5245-4EB5-B831-DCB1B11B4BC7}" srcOrd="1" destOrd="0" presId="urn:microsoft.com/office/officeart/2005/8/layout/list1"/>
    <dgm:cxn modelId="{437268C7-8CFC-4A1F-83E8-9AE62D664EC4}" type="presOf" srcId="{B1D2A892-766A-48A8-8702-BEA172DB26F8}" destId="{E6B6E426-9B34-40D3-AC2B-ED8352B84E50}" srcOrd="1" destOrd="0" presId="urn:microsoft.com/office/officeart/2005/8/layout/list1"/>
    <dgm:cxn modelId="{05FADAD0-27D5-4EA8-830A-B69F0B8671A3}" srcId="{A8D7F61D-9585-4924-A03A-029E22888727}" destId="{141BA455-280A-4131-85AC-C7AF953524F5}" srcOrd="0" destOrd="0" parTransId="{BA9E1FDD-1218-4EC9-BA2A-D490CA537264}" sibTransId="{BFF3430C-B5EE-4149-9978-9C0CDB0C480A}"/>
    <dgm:cxn modelId="{A653D2D5-96C6-43C8-971C-73D12AF6699B}" srcId="{B9D92141-D7DE-405A-8217-EDCA42FB50BB}" destId="{B1D2A892-766A-48A8-8702-BEA172DB26F8}" srcOrd="0" destOrd="0" parTransId="{78674B8E-112A-484D-913D-EEF1B8918DF0}" sibTransId="{1DEC7185-D1F3-4743-8909-95746F06C131}"/>
    <dgm:cxn modelId="{B7260FEF-3795-466B-A896-F7CF64B45D35}" type="presOf" srcId="{B9D92141-D7DE-405A-8217-EDCA42FB50BB}" destId="{608BB8A5-EFB2-4339-A351-00627C53E648}" srcOrd="0" destOrd="0" presId="urn:microsoft.com/office/officeart/2005/8/layout/list1"/>
    <dgm:cxn modelId="{B72C1FF3-7315-485A-ABFB-C37CEC371E48}" srcId="{B1D2A892-766A-48A8-8702-BEA172DB26F8}" destId="{F6DF065A-E0CA-4086-A029-1213FB46428D}" srcOrd="2" destOrd="0" parTransId="{4CFEF055-B094-43F1-939A-F85CCE5E474A}" sibTransId="{E3E6A28C-7BA5-46C0-827D-92B1BA7B4BF7}"/>
    <dgm:cxn modelId="{43BD96FA-EB6E-48C9-ACE4-E11901DDF10D}" type="presOf" srcId="{B1D2A892-766A-48A8-8702-BEA172DB26F8}" destId="{4D7680FF-C562-464D-A884-730E97856DF9}" srcOrd="0" destOrd="0" presId="urn:microsoft.com/office/officeart/2005/8/layout/list1"/>
    <dgm:cxn modelId="{15B8BCFB-6857-4DEC-B628-E3BE2A7926D2}" type="presOf" srcId="{DD0392C4-8926-46FE-A24C-358867168710}" destId="{249D3B89-D807-42EA-8933-53F13D704379}" srcOrd="0" destOrd="4" presId="urn:microsoft.com/office/officeart/2005/8/layout/list1"/>
    <dgm:cxn modelId="{E6D9907C-535C-4BE8-B521-B479AF38A9E3}" type="presParOf" srcId="{608BB8A5-EFB2-4339-A351-00627C53E648}" destId="{3BDBC383-C917-4467-B115-B1354375408B}" srcOrd="0" destOrd="0" presId="urn:microsoft.com/office/officeart/2005/8/layout/list1"/>
    <dgm:cxn modelId="{591EDA0E-454F-4125-8D9A-575AA272D100}" type="presParOf" srcId="{3BDBC383-C917-4467-B115-B1354375408B}" destId="{4D7680FF-C562-464D-A884-730E97856DF9}" srcOrd="0" destOrd="0" presId="urn:microsoft.com/office/officeart/2005/8/layout/list1"/>
    <dgm:cxn modelId="{4693E2A6-6CCD-4F19-93F6-54A8E4E910FC}" type="presParOf" srcId="{3BDBC383-C917-4467-B115-B1354375408B}" destId="{E6B6E426-9B34-40D3-AC2B-ED8352B84E50}" srcOrd="1" destOrd="0" presId="urn:microsoft.com/office/officeart/2005/8/layout/list1"/>
    <dgm:cxn modelId="{E70E369A-AB89-4776-A8E1-31D9D6832CD6}" type="presParOf" srcId="{608BB8A5-EFB2-4339-A351-00627C53E648}" destId="{EE24CA11-444B-492D-97E8-A74F379A2E45}" srcOrd="1" destOrd="0" presId="urn:microsoft.com/office/officeart/2005/8/layout/list1"/>
    <dgm:cxn modelId="{260C3B71-791E-4F28-B256-12DE95B277CB}" type="presParOf" srcId="{608BB8A5-EFB2-4339-A351-00627C53E648}" destId="{249D3B89-D807-42EA-8933-53F13D704379}" srcOrd="2" destOrd="0" presId="urn:microsoft.com/office/officeart/2005/8/layout/list1"/>
    <dgm:cxn modelId="{A2F2D037-5E4C-476E-A9E2-6065B1D196AC}" type="presParOf" srcId="{608BB8A5-EFB2-4339-A351-00627C53E648}" destId="{FE9F0C38-73C5-45E5-A7B2-ACB9D58917E2}" srcOrd="3" destOrd="0" presId="urn:microsoft.com/office/officeart/2005/8/layout/list1"/>
    <dgm:cxn modelId="{971CBD7B-1B8D-4A09-995F-F309BB05B381}" type="presParOf" srcId="{608BB8A5-EFB2-4339-A351-00627C53E648}" destId="{DA09C072-4474-44F9-917C-698D7465FBA7}" srcOrd="4" destOrd="0" presId="urn:microsoft.com/office/officeart/2005/8/layout/list1"/>
    <dgm:cxn modelId="{07E5DECF-0D1B-4345-AB3E-DE2A17806141}" type="presParOf" srcId="{DA09C072-4474-44F9-917C-698D7465FBA7}" destId="{1126098F-1E03-41C2-BCE7-078AC63C7DA0}" srcOrd="0" destOrd="0" presId="urn:microsoft.com/office/officeart/2005/8/layout/list1"/>
    <dgm:cxn modelId="{FB8FB48B-9026-4F37-945F-065988A65340}" type="presParOf" srcId="{DA09C072-4474-44F9-917C-698D7465FBA7}" destId="{B828B257-5245-4EB5-B831-DCB1B11B4BC7}" srcOrd="1" destOrd="0" presId="urn:microsoft.com/office/officeart/2005/8/layout/list1"/>
    <dgm:cxn modelId="{BE6958E8-4E6C-4673-8578-30CADE5960AD}" type="presParOf" srcId="{608BB8A5-EFB2-4339-A351-00627C53E648}" destId="{9F2852FF-C1B2-4FE2-9D90-41E6496E2928}" srcOrd="5" destOrd="0" presId="urn:microsoft.com/office/officeart/2005/8/layout/list1"/>
    <dgm:cxn modelId="{F1B77320-F274-4EF1-AC17-76A70B8D38AB}" type="presParOf" srcId="{608BB8A5-EFB2-4339-A351-00627C53E648}" destId="{99CC00C6-D739-4CBC-A340-E91E53A6D07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051563-97EC-4CB8-BAC7-F76F501A72CC}" type="doc">
      <dgm:prSet loTypeId="urn:microsoft.com/office/officeart/2005/8/layout/default" loCatId="list" qsTypeId="urn:microsoft.com/office/officeart/2005/8/quickstyle/simple5" qsCatId="simple" csTypeId="urn:microsoft.com/office/officeart/2005/8/colors/accent2_2" csCatId="accent2"/>
      <dgm:spPr/>
      <dgm:t>
        <a:bodyPr/>
        <a:lstStyle/>
        <a:p>
          <a:endParaRPr lang="en-US"/>
        </a:p>
      </dgm:t>
    </dgm:pt>
    <dgm:pt modelId="{EEA4F141-03D2-4F30-ABF5-8579D5C4EC6C}">
      <dgm:prSet/>
      <dgm:spPr/>
      <dgm:t>
        <a:bodyPr/>
        <a:lstStyle/>
        <a:p>
          <a:r>
            <a:rPr lang="en-US" baseline="0"/>
            <a:t>Anaconda 3 (Python 3.5+)​</a:t>
          </a:r>
          <a:endParaRPr lang="en-US"/>
        </a:p>
      </dgm:t>
    </dgm:pt>
    <dgm:pt modelId="{8D5E43E4-809B-4769-BC99-79B2326DD149}" type="parTrans" cxnId="{DE46B77C-7FF5-473E-9C75-2CBB16D949ED}">
      <dgm:prSet/>
      <dgm:spPr/>
      <dgm:t>
        <a:bodyPr/>
        <a:lstStyle/>
        <a:p>
          <a:endParaRPr lang="en-US"/>
        </a:p>
      </dgm:t>
    </dgm:pt>
    <dgm:pt modelId="{E079DFF6-043F-4051-9A6D-1AD7D6F5684E}" type="sibTrans" cxnId="{DE46B77C-7FF5-473E-9C75-2CBB16D949ED}">
      <dgm:prSet/>
      <dgm:spPr/>
      <dgm:t>
        <a:bodyPr/>
        <a:lstStyle/>
        <a:p>
          <a:endParaRPr lang="en-US"/>
        </a:p>
      </dgm:t>
    </dgm:pt>
    <dgm:pt modelId="{197A6998-D7BE-4387-941C-FFA5EE0957A5}">
      <dgm:prSet/>
      <dgm:spPr/>
      <dgm:t>
        <a:bodyPr/>
        <a:lstStyle/>
        <a:p>
          <a:r>
            <a:rPr lang="en-US" baseline="0"/>
            <a:t>Keras (+ Tensorflow backend)​</a:t>
          </a:r>
          <a:endParaRPr lang="en-US"/>
        </a:p>
      </dgm:t>
    </dgm:pt>
    <dgm:pt modelId="{B26C44BF-B4C2-456B-94B7-D5DFA605D309}" type="parTrans" cxnId="{15CE63A8-41F7-4A5D-9F12-81A7FB4C99C5}">
      <dgm:prSet/>
      <dgm:spPr/>
      <dgm:t>
        <a:bodyPr/>
        <a:lstStyle/>
        <a:p>
          <a:endParaRPr lang="en-US"/>
        </a:p>
      </dgm:t>
    </dgm:pt>
    <dgm:pt modelId="{3533D1B2-1A1E-49E7-BF8B-75E34C8D46AC}" type="sibTrans" cxnId="{15CE63A8-41F7-4A5D-9F12-81A7FB4C99C5}">
      <dgm:prSet/>
      <dgm:spPr/>
      <dgm:t>
        <a:bodyPr/>
        <a:lstStyle/>
        <a:p>
          <a:endParaRPr lang="en-US"/>
        </a:p>
      </dgm:t>
    </dgm:pt>
    <dgm:pt modelId="{9A57076B-D4C3-4D64-AF0E-5D7D63B22645}">
      <dgm:prSet/>
      <dgm:spPr/>
      <dgm:t>
        <a:bodyPr/>
        <a:lstStyle/>
        <a:p>
          <a:r>
            <a:rPr lang="en-US" baseline="0"/>
            <a:t>Gensim​</a:t>
          </a:r>
          <a:endParaRPr lang="en-US"/>
        </a:p>
      </dgm:t>
    </dgm:pt>
    <dgm:pt modelId="{C9AB0BDC-0DF1-4C0D-BBF4-BC4F095C29AA}" type="parTrans" cxnId="{12EB504A-12E1-40C6-BD88-41A22BCDA8F1}">
      <dgm:prSet/>
      <dgm:spPr/>
      <dgm:t>
        <a:bodyPr/>
        <a:lstStyle/>
        <a:p>
          <a:endParaRPr lang="en-US"/>
        </a:p>
      </dgm:t>
    </dgm:pt>
    <dgm:pt modelId="{D2372175-3772-43BD-ABEC-AE079C0CA684}" type="sibTrans" cxnId="{12EB504A-12E1-40C6-BD88-41A22BCDA8F1}">
      <dgm:prSet/>
      <dgm:spPr/>
      <dgm:t>
        <a:bodyPr/>
        <a:lstStyle/>
        <a:p>
          <a:endParaRPr lang="en-US"/>
        </a:p>
      </dgm:t>
    </dgm:pt>
    <dgm:pt modelId="{CD34F4E9-7E4D-43D9-B6DB-3FD1459C0673}">
      <dgm:prSet/>
      <dgm:spPr/>
      <dgm:t>
        <a:bodyPr/>
        <a:lstStyle/>
        <a:p>
          <a:r>
            <a:rPr lang="en-US" baseline="0"/>
            <a:t>NLTK​</a:t>
          </a:r>
          <a:endParaRPr lang="en-US"/>
        </a:p>
      </dgm:t>
    </dgm:pt>
    <dgm:pt modelId="{66251096-4C13-493A-9274-907B62C3BE54}" type="parTrans" cxnId="{F5DE7BA5-713A-4708-A804-F31A394139AA}">
      <dgm:prSet/>
      <dgm:spPr/>
      <dgm:t>
        <a:bodyPr/>
        <a:lstStyle/>
        <a:p>
          <a:endParaRPr lang="en-US"/>
        </a:p>
      </dgm:t>
    </dgm:pt>
    <dgm:pt modelId="{4F162903-5564-411E-A570-C042400115A0}" type="sibTrans" cxnId="{F5DE7BA5-713A-4708-A804-F31A394139AA}">
      <dgm:prSet/>
      <dgm:spPr/>
      <dgm:t>
        <a:bodyPr/>
        <a:lstStyle/>
        <a:p>
          <a:endParaRPr lang="en-US"/>
        </a:p>
      </dgm:t>
    </dgm:pt>
    <dgm:pt modelId="{CE37AC03-A6F1-4875-B3BD-686C1CE558BA}">
      <dgm:prSet/>
      <dgm:spPr/>
      <dgm:t>
        <a:bodyPr/>
        <a:lstStyle/>
        <a:p>
          <a:r>
            <a:rPr lang="en-US" baseline="0"/>
            <a:t>pytorch</a:t>
          </a:r>
          <a:endParaRPr lang="en-US"/>
        </a:p>
      </dgm:t>
    </dgm:pt>
    <dgm:pt modelId="{D8718403-A9EB-45B0-A059-0E7C1D0C0AD4}" type="parTrans" cxnId="{B65A0754-7896-45F5-B109-50CA8C409A02}">
      <dgm:prSet/>
      <dgm:spPr/>
      <dgm:t>
        <a:bodyPr/>
        <a:lstStyle/>
        <a:p>
          <a:endParaRPr lang="en-US"/>
        </a:p>
      </dgm:t>
    </dgm:pt>
    <dgm:pt modelId="{B576CB54-F2E8-4F6A-B6D3-1F76A061B0FE}" type="sibTrans" cxnId="{B65A0754-7896-45F5-B109-50CA8C409A02}">
      <dgm:prSet/>
      <dgm:spPr/>
      <dgm:t>
        <a:bodyPr/>
        <a:lstStyle/>
        <a:p>
          <a:endParaRPr lang="en-US"/>
        </a:p>
      </dgm:t>
    </dgm:pt>
    <dgm:pt modelId="{64D03AEF-73A5-4B51-B482-3150508B6186}">
      <dgm:prSet/>
      <dgm:spPr/>
      <dgm:t>
        <a:bodyPr/>
        <a:lstStyle/>
        <a:p>
          <a:r>
            <a:rPr lang="en-US" baseline="0"/>
            <a:t>Transformers</a:t>
          </a:r>
          <a:endParaRPr lang="en-US"/>
        </a:p>
      </dgm:t>
    </dgm:pt>
    <dgm:pt modelId="{A61DF201-3788-4B71-85D5-912FBDAD6A3A}" type="parTrans" cxnId="{507BBF35-8239-45C9-87FD-85A73C97E1AD}">
      <dgm:prSet/>
      <dgm:spPr/>
      <dgm:t>
        <a:bodyPr/>
        <a:lstStyle/>
        <a:p>
          <a:endParaRPr lang="en-US"/>
        </a:p>
      </dgm:t>
    </dgm:pt>
    <dgm:pt modelId="{C9CB685D-76C1-40AB-9AFB-A7D6F1BB0125}" type="sibTrans" cxnId="{507BBF35-8239-45C9-87FD-85A73C97E1AD}">
      <dgm:prSet/>
      <dgm:spPr/>
      <dgm:t>
        <a:bodyPr/>
        <a:lstStyle/>
        <a:p>
          <a:endParaRPr lang="en-US"/>
        </a:p>
      </dgm:t>
    </dgm:pt>
    <dgm:pt modelId="{AF4627B4-468A-4199-9CCC-A1179CA4FFC6}">
      <dgm:prSet/>
      <dgm:spPr/>
      <dgm:t>
        <a:bodyPr/>
        <a:lstStyle/>
        <a:p>
          <a:r>
            <a:rPr lang="en-US" baseline="0"/>
            <a:t>sklearn</a:t>
          </a:r>
          <a:endParaRPr lang="en-US"/>
        </a:p>
      </dgm:t>
    </dgm:pt>
    <dgm:pt modelId="{372BEA89-EA08-4B32-9CD0-DFBD89E730A5}" type="parTrans" cxnId="{6BB43F6B-86ED-4CAC-9819-2CD567EF9940}">
      <dgm:prSet/>
      <dgm:spPr/>
      <dgm:t>
        <a:bodyPr/>
        <a:lstStyle/>
        <a:p>
          <a:endParaRPr lang="en-US"/>
        </a:p>
      </dgm:t>
    </dgm:pt>
    <dgm:pt modelId="{2BD32A23-37C4-460E-97CA-9231E7418B21}" type="sibTrans" cxnId="{6BB43F6B-86ED-4CAC-9819-2CD567EF9940}">
      <dgm:prSet/>
      <dgm:spPr/>
      <dgm:t>
        <a:bodyPr/>
        <a:lstStyle/>
        <a:p>
          <a:endParaRPr lang="en-US"/>
        </a:p>
      </dgm:t>
    </dgm:pt>
    <dgm:pt modelId="{0712F5DA-3106-4749-A344-6A81C74615FA}">
      <dgm:prSet/>
      <dgm:spPr/>
      <dgm:t>
        <a:bodyPr/>
        <a:lstStyle/>
        <a:p>
          <a:r>
            <a:rPr lang="en-US" baseline="0"/>
            <a:t>Github link</a:t>
          </a:r>
          <a:endParaRPr lang="en-US"/>
        </a:p>
      </dgm:t>
    </dgm:pt>
    <dgm:pt modelId="{80C28118-C4DD-40C2-AFB8-B7AE29315DFD}" type="parTrans" cxnId="{D80166AE-C99B-44AC-B619-EEF473A88394}">
      <dgm:prSet/>
      <dgm:spPr/>
      <dgm:t>
        <a:bodyPr/>
        <a:lstStyle/>
        <a:p>
          <a:endParaRPr lang="en-US"/>
        </a:p>
      </dgm:t>
    </dgm:pt>
    <dgm:pt modelId="{7C269A2A-8954-49E1-86D1-47E6FBDBCA48}" type="sibTrans" cxnId="{D80166AE-C99B-44AC-B619-EEF473A88394}">
      <dgm:prSet/>
      <dgm:spPr/>
      <dgm:t>
        <a:bodyPr/>
        <a:lstStyle/>
        <a:p>
          <a:endParaRPr lang="en-US"/>
        </a:p>
      </dgm:t>
    </dgm:pt>
    <dgm:pt modelId="{43E3E916-3977-4613-9598-10A136F0A488}" type="pres">
      <dgm:prSet presAssocID="{7D051563-97EC-4CB8-BAC7-F76F501A72CC}" presName="diagram" presStyleCnt="0">
        <dgm:presLayoutVars>
          <dgm:dir/>
          <dgm:resizeHandles val="exact"/>
        </dgm:presLayoutVars>
      </dgm:prSet>
      <dgm:spPr/>
    </dgm:pt>
    <dgm:pt modelId="{14B910FF-E95B-4A60-84F2-0D54E91FC6FC}" type="pres">
      <dgm:prSet presAssocID="{EEA4F141-03D2-4F30-ABF5-8579D5C4EC6C}" presName="node" presStyleLbl="node1" presStyleIdx="0" presStyleCnt="8">
        <dgm:presLayoutVars>
          <dgm:bulletEnabled val="1"/>
        </dgm:presLayoutVars>
      </dgm:prSet>
      <dgm:spPr/>
    </dgm:pt>
    <dgm:pt modelId="{2C4B65DC-2B7B-490C-A100-AD9BCCE50896}" type="pres">
      <dgm:prSet presAssocID="{E079DFF6-043F-4051-9A6D-1AD7D6F5684E}" presName="sibTrans" presStyleCnt="0"/>
      <dgm:spPr/>
    </dgm:pt>
    <dgm:pt modelId="{7F8BAACE-1B87-4F0E-8628-0BEF487166AA}" type="pres">
      <dgm:prSet presAssocID="{197A6998-D7BE-4387-941C-FFA5EE0957A5}" presName="node" presStyleLbl="node1" presStyleIdx="1" presStyleCnt="8">
        <dgm:presLayoutVars>
          <dgm:bulletEnabled val="1"/>
        </dgm:presLayoutVars>
      </dgm:prSet>
      <dgm:spPr/>
    </dgm:pt>
    <dgm:pt modelId="{0FAFBBAB-BA79-4875-B15B-A2EC8A3C01F6}" type="pres">
      <dgm:prSet presAssocID="{3533D1B2-1A1E-49E7-BF8B-75E34C8D46AC}" presName="sibTrans" presStyleCnt="0"/>
      <dgm:spPr/>
    </dgm:pt>
    <dgm:pt modelId="{2EC6C42F-D130-448A-9BAC-4B5B4E22D33B}" type="pres">
      <dgm:prSet presAssocID="{9A57076B-D4C3-4D64-AF0E-5D7D63B22645}" presName="node" presStyleLbl="node1" presStyleIdx="2" presStyleCnt="8">
        <dgm:presLayoutVars>
          <dgm:bulletEnabled val="1"/>
        </dgm:presLayoutVars>
      </dgm:prSet>
      <dgm:spPr/>
    </dgm:pt>
    <dgm:pt modelId="{E3DE2DCA-8B47-48E1-AF80-A9653B466ADC}" type="pres">
      <dgm:prSet presAssocID="{D2372175-3772-43BD-ABEC-AE079C0CA684}" presName="sibTrans" presStyleCnt="0"/>
      <dgm:spPr/>
    </dgm:pt>
    <dgm:pt modelId="{F7D923C5-15F4-453D-85D2-43C359C7C9BF}" type="pres">
      <dgm:prSet presAssocID="{CD34F4E9-7E4D-43D9-B6DB-3FD1459C0673}" presName="node" presStyleLbl="node1" presStyleIdx="3" presStyleCnt="8">
        <dgm:presLayoutVars>
          <dgm:bulletEnabled val="1"/>
        </dgm:presLayoutVars>
      </dgm:prSet>
      <dgm:spPr/>
    </dgm:pt>
    <dgm:pt modelId="{56730AF0-237A-458D-AC64-68D7789F66E2}" type="pres">
      <dgm:prSet presAssocID="{4F162903-5564-411E-A570-C042400115A0}" presName="sibTrans" presStyleCnt="0"/>
      <dgm:spPr/>
    </dgm:pt>
    <dgm:pt modelId="{2E0B2B96-43F7-4799-B20F-00372B75A71D}" type="pres">
      <dgm:prSet presAssocID="{CE37AC03-A6F1-4875-B3BD-686C1CE558BA}" presName="node" presStyleLbl="node1" presStyleIdx="4" presStyleCnt="8">
        <dgm:presLayoutVars>
          <dgm:bulletEnabled val="1"/>
        </dgm:presLayoutVars>
      </dgm:prSet>
      <dgm:spPr/>
    </dgm:pt>
    <dgm:pt modelId="{BF2CC13C-22C1-4DB6-826C-6236109F1F65}" type="pres">
      <dgm:prSet presAssocID="{B576CB54-F2E8-4F6A-B6D3-1F76A061B0FE}" presName="sibTrans" presStyleCnt="0"/>
      <dgm:spPr/>
    </dgm:pt>
    <dgm:pt modelId="{D9137BB4-2FCB-4FD3-9995-9E7720A14FFA}" type="pres">
      <dgm:prSet presAssocID="{64D03AEF-73A5-4B51-B482-3150508B6186}" presName="node" presStyleLbl="node1" presStyleIdx="5" presStyleCnt="8">
        <dgm:presLayoutVars>
          <dgm:bulletEnabled val="1"/>
        </dgm:presLayoutVars>
      </dgm:prSet>
      <dgm:spPr/>
    </dgm:pt>
    <dgm:pt modelId="{DE0D9CD3-A247-4694-B2EC-8BD2DCE6DC72}" type="pres">
      <dgm:prSet presAssocID="{C9CB685D-76C1-40AB-9AFB-A7D6F1BB0125}" presName="sibTrans" presStyleCnt="0"/>
      <dgm:spPr/>
    </dgm:pt>
    <dgm:pt modelId="{65A5B991-F7D2-490D-8AAA-E87FAEB91043}" type="pres">
      <dgm:prSet presAssocID="{AF4627B4-468A-4199-9CCC-A1179CA4FFC6}" presName="node" presStyleLbl="node1" presStyleIdx="6" presStyleCnt="8">
        <dgm:presLayoutVars>
          <dgm:bulletEnabled val="1"/>
        </dgm:presLayoutVars>
      </dgm:prSet>
      <dgm:spPr/>
    </dgm:pt>
    <dgm:pt modelId="{ED146EEB-3B6A-4B93-9E2C-D844DED652A3}" type="pres">
      <dgm:prSet presAssocID="{2BD32A23-37C4-460E-97CA-9231E7418B21}" presName="sibTrans" presStyleCnt="0"/>
      <dgm:spPr/>
    </dgm:pt>
    <dgm:pt modelId="{22961794-1B08-40D3-88C7-D133F3273A6A}" type="pres">
      <dgm:prSet presAssocID="{0712F5DA-3106-4749-A344-6A81C74615FA}" presName="node" presStyleLbl="node1" presStyleIdx="7" presStyleCnt="8">
        <dgm:presLayoutVars>
          <dgm:bulletEnabled val="1"/>
        </dgm:presLayoutVars>
      </dgm:prSet>
      <dgm:spPr/>
    </dgm:pt>
  </dgm:ptLst>
  <dgm:cxnLst>
    <dgm:cxn modelId="{FEA91531-467D-42CD-A2C0-C45D5905E3AC}" type="presOf" srcId="{CD34F4E9-7E4D-43D9-B6DB-3FD1459C0673}" destId="{F7D923C5-15F4-453D-85D2-43C359C7C9BF}" srcOrd="0" destOrd="0" presId="urn:microsoft.com/office/officeart/2005/8/layout/default"/>
    <dgm:cxn modelId="{507BBF35-8239-45C9-87FD-85A73C97E1AD}" srcId="{7D051563-97EC-4CB8-BAC7-F76F501A72CC}" destId="{64D03AEF-73A5-4B51-B482-3150508B6186}" srcOrd="5" destOrd="0" parTransId="{A61DF201-3788-4B71-85D5-912FBDAD6A3A}" sibTransId="{C9CB685D-76C1-40AB-9AFB-A7D6F1BB0125}"/>
    <dgm:cxn modelId="{33611C40-176A-47AA-A414-46DF8C95FCED}" type="presOf" srcId="{7D051563-97EC-4CB8-BAC7-F76F501A72CC}" destId="{43E3E916-3977-4613-9598-10A136F0A488}" srcOrd="0" destOrd="0" presId="urn:microsoft.com/office/officeart/2005/8/layout/default"/>
    <dgm:cxn modelId="{4F7D5B4A-F07A-4A98-8225-4E28E049C931}" type="presOf" srcId="{CE37AC03-A6F1-4875-B3BD-686C1CE558BA}" destId="{2E0B2B96-43F7-4799-B20F-00372B75A71D}" srcOrd="0" destOrd="0" presId="urn:microsoft.com/office/officeart/2005/8/layout/default"/>
    <dgm:cxn modelId="{12EB504A-12E1-40C6-BD88-41A22BCDA8F1}" srcId="{7D051563-97EC-4CB8-BAC7-F76F501A72CC}" destId="{9A57076B-D4C3-4D64-AF0E-5D7D63B22645}" srcOrd="2" destOrd="0" parTransId="{C9AB0BDC-0DF1-4C0D-BBF4-BC4F095C29AA}" sibTransId="{D2372175-3772-43BD-ABEC-AE079C0CA684}"/>
    <dgm:cxn modelId="{6BB43F6B-86ED-4CAC-9819-2CD567EF9940}" srcId="{7D051563-97EC-4CB8-BAC7-F76F501A72CC}" destId="{AF4627B4-468A-4199-9CCC-A1179CA4FFC6}" srcOrd="6" destOrd="0" parTransId="{372BEA89-EA08-4B32-9CD0-DFBD89E730A5}" sibTransId="{2BD32A23-37C4-460E-97CA-9231E7418B21}"/>
    <dgm:cxn modelId="{2438004C-015A-410F-8476-6836ED1313FF}" type="presOf" srcId="{9A57076B-D4C3-4D64-AF0E-5D7D63B22645}" destId="{2EC6C42F-D130-448A-9BAC-4B5B4E22D33B}" srcOrd="0" destOrd="0" presId="urn:microsoft.com/office/officeart/2005/8/layout/default"/>
    <dgm:cxn modelId="{B65A0754-7896-45F5-B109-50CA8C409A02}" srcId="{7D051563-97EC-4CB8-BAC7-F76F501A72CC}" destId="{CE37AC03-A6F1-4875-B3BD-686C1CE558BA}" srcOrd="4" destOrd="0" parTransId="{D8718403-A9EB-45B0-A059-0E7C1D0C0AD4}" sibTransId="{B576CB54-F2E8-4F6A-B6D3-1F76A061B0FE}"/>
    <dgm:cxn modelId="{DE46B77C-7FF5-473E-9C75-2CBB16D949ED}" srcId="{7D051563-97EC-4CB8-BAC7-F76F501A72CC}" destId="{EEA4F141-03D2-4F30-ABF5-8579D5C4EC6C}" srcOrd="0" destOrd="0" parTransId="{8D5E43E4-809B-4769-BC99-79B2326DD149}" sibTransId="{E079DFF6-043F-4051-9A6D-1AD7D6F5684E}"/>
    <dgm:cxn modelId="{A605599D-8A2F-456C-B645-016C172F5797}" type="presOf" srcId="{EEA4F141-03D2-4F30-ABF5-8579D5C4EC6C}" destId="{14B910FF-E95B-4A60-84F2-0D54E91FC6FC}" srcOrd="0" destOrd="0" presId="urn:microsoft.com/office/officeart/2005/8/layout/default"/>
    <dgm:cxn modelId="{F5DE7BA5-713A-4708-A804-F31A394139AA}" srcId="{7D051563-97EC-4CB8-BAC7-F76F501A72CC}" destId="{CD34F4E9-7E4D-43D9-B6DB-3FD1459C0673}" srcOrd="3" destOrd="0" parTransId="{66251096-4C13-493A-9274-907B62C3BE54}" sibTransId="{4F162903-5564-411E-A570-C042400115A0}"/>
    <dgm:cxn modelId="{15CE63A8-41F7-4A5D-9F12-81A7FB4C99C5}" srcId="{7D051563-97EC-4CB8-BAC7-F76F501A72CC}" destId="{197A6998-D7BE-4387-941C-FFA5EE0957A5}" srcOrd="1" destOrd="0" parTransId="{B26C44BF-B4C2-456B-94B7-D5DFA605D309}" sibTransId="{3533D1B2-1A1E-49E7-BF8B-75E34C8D46AC}"/>
    <dgm:cxn modelId="{5FEE31A9-D3CF-4941-BA83-C6C5BEBCBD6E}" type="presOf" srcId="{0712F5DA-3106-4749-A344-6A81C74615FA}" destId="{22961794-1B08-40D3-88C7-D133F3273A6A}" srcOrd="0" destOrd="0" presId="urn:microsoft.com/office/officeart/2005/8/layout/default"/>
    <dgm:cxn modelId="{D80166AE-C99B-44AC-B619-EEF473A88394}" srcId="{7D051563-97EC-4CB8-BAC7-F76F501A72CC}" destId="{0712F5DA-3106-4749-A344-6A81C74615FA}" srcOrd="7" destOrd="0" parTransId="{80C28118-C4DD-40C2-AFB8-B7AE29315DFD}" sibTransId="{7C269A2A-8954-49E1-86D1-47E6FBDBCA48}"/>
    <dgm:cxn modelId="{4B90AFCC-89D5-41C6-AD1E-55C37DF9C934}" type="presOf" srcId="{AF4627B4-468A-4199-9CCC-A1179CA4FFC6}" destId="{65A5B991-F7D2-490D-8AAA-E87FAEB91043}" srcOrd="0" destOrd="0" presId="urn:microsoft.com/office/officeart/2005/8/layout/default"/>
    <dgm:cxn modelId="{45A636D5-DB5F-45C0-8C5F-2BF822B7BF31}" type="presOf" srcId="{64D03AEF-73A5-4B51-B482-3150508B6186}" destId="{D9137BB4-2FCB-4FD3-9995-9E7720A14FFA}" srcOrd="0" destOrd="0" presId="urn:microsoft.com/office/officeart/2005/8/layout/default"/>
    <dgm:cxn modelId="{F7496CE9-431B-4DE8-B986-1DB6D4BF8CEA}" type="presOf" srcId="{197A6998-D7BE-4387-941C-FFA5EE0957A5}" destId="{7F8BAACE-1B87-4F0E-8628-0BEF487166AA}" srcOrd="0" destOrd="0" presId="urn:microsoft.com/office/officeart/2005/8/layout/default"/>
    <dgm:cxn modelId="{A59217E0-25B6-43E6-8EFC-1CE1D2C3A486}" type="presParOf" srcId="{43E3E916-3977-4613-9598-10A136F0A488}" destId="{14B910FF-E95B-4A60-84F2-0D54E91FC6FC}" srcOrd="0" destOrd="0" presId="urn:microsoft.com/office/officeart/2005/8/layout/default"/>
    <dgm:cxn modelId="{52202006-2A63-41FB-B13E-5D34D06A9146}" type="presParOf" srcId="{43E3E916-3977-4613-9598-10A136F0A488}" destId="{2C4B65DC-2B7B-490C-A100-AD9BCCE50896}" srcOrd="1" destOrd="0" presId="urn:microsoft.com/office/officeart/2005/8/layout/default"/>
    <dgm:cxn modelId="{57324BFD-C864-4D2D-A1EF-65C19366D9C3}" type="presParOf" srcId="{43E3E916-3977-4613-9598-10A136F0A488}" destId="{7F8BAACE-1B87-4F0E-8628-0BEF487166AA}" srcOrd="2" destOrd="0" presId="urn:microsoft.com/office/officeart/2005/8/layout/default"/>
    <dgm:cxn modelId="{EA2C6121-9C5F-4E7D-8A3C-AC0DC1792BF1}" type="presParOf" srcId="{43E3E916-3977-4613-9598-10A136F0A488}" destId="{0FAFBBAB-BA79-4875-B15B-A2EC8A3C01F6}" srcOrd="3" destOrd="0" presId="urn:microsoft.com/office/officeart/2005/8/layout/default"/>
    <dgm:cxn modelId="{2144F709-AF56-45DB-B9FB-83B74D81FF66}" type="presParOf" srcId="{43E3E916-3977-4613-9598-10A136F0A488}" destId="{2EC6C42F-D130-448A-9BAC-4B5B4E22D33B}" srcOrd="4" destOrd="0" presId="urn:microsoft.com/office/officeart/2005/8/layout/default"/>
    <dgm:cxn modelId="{323C0B5B-5387-495B-880C-A158DEA633FF}" type="presParOf" srcId="{43E3E916-3977-4613-9598-10A136F0A488}" destId="{E3DE2DCA-8B47-48E1-AF80-A9653B466ADC}" srcOrd="5" destOrd="0" presId="urn:microsoft.com/office/officeart/2005/8/layout/default"/>
    <dgm:cxn modelId="{D41F8A81-3F65-4F5B-A6E1-846475A2B1EA}" type="presParOf" srcId="{43E3E916-3977-4613-9598-10A136F0A488}" destId="{F7D923C5-15F4-453D-85D2-43C359C7C9BF}" srcOrd="6" destOrd="0" presId="urn:microsoft.com/office/officeart/2005/8/layout/default"/>
    <dgm:cxn modelId="{01BAE815-E91B-4504-A51F-A8CB053BF211}" type="presParOf" srcId="{43E3E916-3977-4613-9598-10A136F0A488}" destId="{56730AF0-237A-458D-AC64-68D7789F66E2}" srcOrd="7" destOrd="0" presId="urn:microsoft.com/office/officeart/2005/8/layout/default"/>
    <dgm:cxn modelId="{EBE56F94-E1B3-4454-93F1-0A0DC3BB34F5}" type="presParOf" srcId="{43E3E916-3977-4613-9598-10A136F0A488}" destId="{2E0B2B96-43F7-4799-B20F-00372B75A71D}" srcOrd="8" destOrd="0" presId="urn:microsoft.com/office/officeart/2005/8/layout/default"/>
    <dgm:cxn modelId="{808D2470-CA91-4288-9DC3-E731A01EC3D4}" type="presParOf" srcId="{43E3E916-3977-4613-9598-10A136F0A488}" destId="{BF2CC13C-22C1-4DB6-826C-6236109F1F65}" srcOrd="9" destOrd="0" presId="urn:microsoft.com/office/officeart/2005/8/layout/default"/>
    <dgm:cxn modelId="{B2923600-46CF-45D6-ADC3-329D9EABD776}" type="presParOf" srcId="{43E3E916-3977-4613-9598-10A136F0A488}" destId="{D9137BB4-2FCB-4FD3-9995-9E7720A14FFA}" srcOrd="10" destOrd="0" presId="urn:microsoft.com/office/officeart/2005/8/layout/default"/>
    <dgm:cxn modelId="{7F555E5F-1B0C-42E2-A61A-D969C97A89F3}" type="presParOf" srcId="{43E3E916-3977-4613-9598-10A136F0A488}" destId="{DE0D9CD3-A247-4694-B2EC-8BD2DCE6DC72}" srcOrd="11" destOrd="0" presId="urn:microsoft.com/office/officeart/2005/8/layout/default"/>
    <dgm:cxn modelId="{5BB6C474-5628-4109-9617-17CE0A295DB6}" type="presParOf" srcId="{43E3E916-3977-4613-9598-10A136F0A488}" destId="{65A5B991-F7D2-490D-8AAA-E87FAEB91043}" srcOrd="12" destOrd="0" presId="urn:microsoft.com/office/officeart/2005/8/layout/default"/>
    <dgm:cxn modelId="{F71EBCC9-08BE-46FB-BC85-86F83015B101}" type="presParOf" srcId="{43E3E916-3977-4613-9598-10A136F0A488}" destId="{ED146EEB-3B6A-4B93-9E2C-D844DED652A3}" srcOrd="13" destOrd="0" presId="urn:microsoft.com/office/officeart/2005/8/layout/default"/>
    <dgm:cxn modelId="{7810FABD-4E55-41E1-A5F1-4B04F793F86A}" type="presParOf" srcId="{43E3E916-3977-4613-9598-10A136F0A488}" destId="{22961794-1B08-40D3-88C7-D133F3273A6A}"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3019FF-BF8F-449E-848C-F7A763F06F7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C2DA1A1-39ED-4043-8C03-20854E261CEC}">
      <dgm:prSet/>
      <dgm:spPr/>
      <dgm:t>
        <a:bodyPr/>
        <a:lstStyle/>
        <a:p>
          <a:r>
            <a:rPr lang="en-US"/>
            <a:t>1. Data Cleaning </a:t>
          </a:r>
        </a:p>
      </dgm:t>
    </dgm:pt>
    <dgm:pt modelId="{D6E0516E-BAE6-49E8-9987-0C22B9294D5B}" type="parTrans" cxnId="{5F17016E-6AD0-4326-9C9D-2506A03D7B57}">
      <dgm:prSet/>
      <dgm:spPr/>
      <dgm:t>
        <a:bodyPr/>
        <a:lstStyle/>
        <a:p>
          <a:endParaRPr lang="en-US"/>
        </a:p>
      </dgm:t>
    </dgm:pt>
    <dgm:pt modelId="{B2700202-6D46-49FF-814D-EEAA97EB08A8}" type="sibTrans" cxnId="{5F17016E-6AD0-4326-9C9D-2506A03D7B57}">
      <dgm:prSet/>
      <dgm:spPr/>
      <dgm:t>
        <a:bodyPr/>
        <a:lstStyle/>
        <a:p>
          <a:endParaRPr lang="en-US"/>
        </a:p>
      </dgm:t>
    </dgm:pt>
    <dgm:pt modelId="{7B28CE72-5314-4EE0-8710-E744637CBC1C}">
      <dgm:prSet/>
      <dgm:spPr/>
      <dgm:t>
        <a:bodyPr/>
        <a:lstStyle/>
        <a:p>
          <a:r>
            <a:rPr lang="en-US"/>
            <a:t>2. Vectorization </a:t>
          </a:r>
        </a:p>
      </dgm:t>
    </dgm:pt>
    <dgm:pt modelId="{7D6B259D-8028-4350-8900-2F7CA1106D42}" type="parTrans" cxnId="{B97A6F7D-1ECA-4893-B229-C8950EB896C1}">
      <dgm:prSet/>
      <dgm:spPr/>
      <dgm:t>
        <a:bodyPr/>
        <a:lstStyle/>
        <a:p>
          <a:endParaRPr lang="en-US"/>
        </a:p>
      </dgm:t>
    </dgm:pt>
    <dgm:pt modelId="{DE3100BF-ADAC-47ED-927F-8598870C5D20}" type="sibTrans" cxnId="{B97A6F7D-1ECA-4893-B229-C8950EB896C1}">
      <dgm:prSet/>
      <dgm:spPr/>
      <dgm:t>
        <a:bodyPr/>
        <a:lstStyle/>
        <a:p>
          <a:endParaRPr lang="en-US"/>
        </a:p>
      </dgm:t>
    </dgm:pt>
    <dgm:pt modelId="{57E3F356-EB8E-4F0A-91DB-511EAE97B553}">
      <dgm:prSet/>
      <dgm:spPr/>
      <dgm:t>
        <a:bodyPr/>
        <a:lstStyle/>
        <a:p>
          <a:r>
            <a:rPr lang="en-US"/>
            <a:t>3. Finalize features</a:t>
          </a:r>
        </a:p>
      </dgm:t>
    </dgm:pt>
    <dgm:pt modelId="{B2F323C1-F14A-4978-ADBB-E6981E774B6E}" type="parTrans" cxnId="{29594867-A7D6-441E-8E60-BC86C5FB4404}">
      <dgm:prSet/>
      <dgm:spPr/>
      <dgm:t>
        <a:bodyPr/>
        <a:lstStyle/>
        <a:p>
          <a:endParaRPr lang="en-US"/>
        </a:p>
      </dgm:t>
    </dgm:pt>
    <dgm:pt modelId="{F9823B51-DCBB-4C12-8533-6CECF16A2251}" type="sibTrans" cxnId="{29594867-A7D6-441E-8E60-BC86C5FB4404}">
      <dgm:prSet/>
      <dgm:spPr/>
      <dgm:t>
        <a:bodyPr/>
        <a:lstStyle/>
        <a:p>
          <a:endParaRPr lang="en-US"/>
        </a:p>
      </dgm:t>
    </dgm:pt>
    <dgm:pt modelId="{0D1C7019-BDC0-4544-9EFB-78ACD084B17C}">
      <dgm:prSet/>
      <dgm:spPr/>
      <dgm:t>
        <a:bodyPr/>
        <a:lstStyle/>
        <a:p>
          <a:r>
            <a:rPr lang="en-US"/>
            <a:t>4. Classification or text generation. </a:t>
          </a:r>
        </a:p>
      </dgm:t>
    </dgm:pt>
    <dgm:pt modelId="{51E35328-1E55-4E34-A935-73FA19676921}" type="parTrans" cxnId="{D2A5B7EC-FF22-480B-B2EC-4B681B3AC25D}">
      <dgm:prSet/>
      <dgm:spPr/>
      <dgm:t>
        <a:bodyPr/>
        <a:lstStyle/>
        <a:p>
          <a:endParaRPr lang="en-US"/>
        </a:p>
      </dgm:t>
    </dgm:pt>
    <dgm:pt modelId="{7C6A405F-EEFB-4D29-B082-1250690335E1}" type="sibTrans" cxnId="{D2A5B7EC-FF22-480B-B2EC-4B681B3AC25D}">
      <dgm:prSet/>
      <dgm:spPr/>
      <dgm:t>
        <a:bodyPr/>
        <a:lstStyle/>
        <a:p>
          <a:endParaRPr lang="en-US"/>
        </a:p>
      </dgm:t>
    </dgm:pt>
    <dgm:pt modelId="{DE53223F-1656-4280-9F23-0E0763F8C170}" type="pres">
      <dgm:prSet presAssocID="{DA3019FF-BF8F-449E-848C-F7A763F06F7E}" presName="root" presStyleCnt="0">
        <dgm:presLayoutVars>
          <dgm:dir/>
          <dgm:resizeHandles val="exact"/>
        </dgm:presLayoutVars>
      </dgm:prSet>
      <dgm:spPr/>
    </dgm:pt>
    <dgm:pt modelId="{945D71D7-130B-45A3-9F2B-558D8302E61C}" type="pres">
      <dgm:prSet presAssocID="{0C2DA1A1-39ED-4043-8C03-20854E261CEC}" presName="compNode" presStyleCnt="0"/>
      <dgm:spPr/>
    </dgm:pt>
    <dgm:pt modelId="{DC2E431B-C697-492A-B850-E4ACC1AD3A8B}" type="pres">
      <dgm:prSet presAssocID="{0C2DA1A1-39ED-4043-8C03-20854E261CEC}" presName="bgRect" presStyleLbl="bgShp" presStyleIdx="0" presStyleCnt="4"/>
      <dgm:spPr/>
    </dgm:pt>
    <dgm:pt modelId="{EB261ED4-E915-458F-98DD-6D5B69BB7C65}" type="pres">
      <dgm:prSet presAssocID="{0C2DA1A1-39ED-4043-8C03-20854E261C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p and bucket"/>
        </a:ext>
      </dgm:extLst>
    </dgm:pt>
    <dgm:pt modelId="{94B54FDB-A081-4F7F-98E5-FBFFF668C319}" type="pres">
      <dgm:prSet presAssocID="{0C2DA1A1-39ED-4043-8C03-20854E261CEC}" presName="spaceRect" presStyleCnt="0"/>
      <dgm:spPr/>
    </dgm:pt>
    <dgm:pt modelId="{4EC0D8D5-2B4F-4B50-B0C3-9F5E82E0B28A}" type="pres">
      <dgm:prSet presAssocID="{0C2DA1A1-39ED-4043-8C03-20854E261CEC}" presName="parTx" presStyleLbl="revTx" presStyleIdx="0" presStyleCnt="4">
        <dgm:presLayoutVars>
          <dgm:chMax val="0"/>
          <dgm:chPref val="0"/>
        </dgm:presLayoutVars>
      </dgm:prSet>
      <dgm:spPr/>
    </dgm:pt>
    <dgm:pt modelId="{20242D46-31D5-4779-A95F-FB3C3619B746}" type="pres">
      <dgm:prSet presAssocID="{B2700202-6D46-49FF-814D-EEAA97EB08A8}" presName="sibTrans" presStyleCnt="0"/>
      <dgm:spPr/>
    </dgm:pt>
    <dgm:pt modelId="{4E4415AE-8172-40B8-B0FD-EEFFA0B89955}" type="pres">
      <dgm:prSet presAssocID="{7B28CE72-5314-4EE0-8710-E744637CBC1C}" presName="compNode" presStyleCnt="0"/>
      <dgm:spPr/>
    </dgm:pt>
    <dgm:pt modelId="{D7BEAF08-DFCE-40A4-A9B0-B340EAFE289F}" type="pres">
      <dgm:prSet presAssocID="{7B28CE72-5314-4EE0-8710-E744637CBC1C}" presName="bgRect" presStyleLbl="bgShp" presStyleIdx="1" presStyleCnt="4"/>
      <dgm:spPr/>
    </dgm:pt>
    <dgm:pt modelId="{E244A15A-7935-4C33-9F80-84E254EA6A11}" type="pres">
      <dgm:prSet presAssocID="{7B28CE72-5314-4EE0-8710-E744637CBC1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nabata Tree"/>
        </a:ext>
      </dgm:extLst>
    </dgm:pt>
    <dgm:pt modelId="{90C40DA1-D33E-4E21-8915-66DFD526CF4B}" type="pres">
      <dgm:prSet presAssocID="{7B28CE72-5314-4EE0-8710-E744637CBC1C}" presName="spaceRect" presStyleCnt="0"/>
      <dgm:spPr/>
    </dgm:pt>
    <dgm:pt modelId="{087008BD-3098-4912-BBBB-BEE14C552DE2}" type="pres">
      <dgm:prSet presAssocID="{7B28CE72-5314-4EE0-8710-E744637CBC1C}" presName="parTx" presStyleLbl="revTx" presStyleIdx="1" presStyleCnt="4">
        <dgm:presLayoutVars>
          <dgm:chMax val="0"/>
          <dgm:chPref val="0"/>
        </dgm:presLayoutVars>
      </dgm:prSet>
      <dgm:spPr/>
    </dgm:pt>
    <dgm:pt modelId="{B35B6FAE-9971-48E8-8E8B-97288D41F965}" type="pres">
      <dgm:prSet presAssocID="{DE3100BF-ADAC-47ED-927F-8598870C5D20}" presName="sibTrans" presStyleCnt="0"/>
      <dgm:spPr/>
    </dgm:pt>
    <dgm:pt modelId="{91E00A3E-F25C-4511-8190-B19D56503C97}" type="pres">
      <dgm:prSet presAssocID="{57E3F356-EB8E-4F0A-91DB-511EAE97B553}" presName="compNode" presStyleCnt="0"/>
      <dgm:spPr/>
    </dgm:pt>
    <dgm:pt modelId="{507ADB32-3C8F-486A-9F86-746EB4C5D477}" type="pres">
      <dgm:prSet presAssocID="{57E3F356-EB8E-4F0A-91DB-511EAE97B553}" presName="bgRect" presStyleLbl="bgShp" presStyleIdx="2" presStyleCnt="4"/>
      <dgm:spPr/>
    </dgm:pt>
    <dgm:pt modelId="{487F6C67-CA42-4222-A50E-801F1110358F}" type="pres">
      <dgm:prSet presAssocID="{57E3F356-EB8E-4F0A-91DB-511EAE97B5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489984B6-546E-4F14-9C9A-B59FD69BC513}" type="pres">
      <dgm:prSet presAssocID="{57E3F356-EB8E-4F0A-91DB-511EAE97B553}" presName="spaceRect" presStyleCnt="0"/>
      <dgm:spPr/>
    </dgm:pt>
    <dgm:pt modelId="{76B6E2A6-D79F-4C55-82AC-EEA7FB86A06D}" type="pres">
      <dgm:prSet presAssocID="{57E3F356-EB8E-4F0A-91DB-511EAE97B553}" presName="parTx" presStyleLbl="revTx" presStyleIdx="2" presStyleCnt="4">
        <dgm:presLayoutVars>
          <dgm:chMax val="0"/>
          <dgm:chPref val="0"/>
        </dgm:presLayoutVars>
      </dgm:prSet>
      <dgm:spPr/>
    </dgm:pt>
    <dgm:pt modelId="{7A2D8D26-E998-4109-BB98-BE3D77BA6CEC}" type="pres">
      <dgm:prSet presAssocID="{F9823B51-DCBB-4C12-8533-6CECF16A2251}" presName="sibTrans" presStyleCnt="0"/>
      <dgm:spPr/>
    </dgm:pt>
    <dgm:pt modelId="{6D3F46B6-B7B1-434E-962A-3888AA940F63}" type="pres">
      <dgm:prSet presAssocID="{0D1C7019-BDC0-4544-9EFB-78ACD084B17C}" presName="compNode" presStyleCnt="0"/>
      <dgm:spPr/>
    </dgm:pt>
    <dgm:pt modelId="{CD9D285A-8CD0-4046-AD5D-13ECFC9F303E}" type="pres">
      <dgm:prSet presAssocID="{0D1C7019-BDC0-4544-9EFB-78ACD084B17C}" presName="bgRect" presStyleLbl="bgShp" presStyleIdx="3" presStyleCnt="4"/>
      <dgm:spPr/>
    </dgm:pt>
    <dgm:pt modelId="{EC14B38B-ADC0-4BAE-875C-93DB99E94440}" type="pres">
      <dgm:prSet presAssocID="{0D1C7019-BDC0-4544-9EFB-78ACD084B17C}"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nieBottle"/>
        </a:ext>
      </dgm:extLst>
    </dgm:pt>
    <dgm:pt modelId="{60C277FC-C03D-4502-AB44-6CFEAAAF42E5}" type="pres">
      <dgm:prSet presAssocID="{0D1C7019-BDC0-4544-9EFB-78ACD084B17C}" presName="spaceRect" presStyleCnt="0"/>
      <dgm:spPr/>
    </dgm:pt>
    <dgm:pt modelId="{91F84EE7-93BD-48AF-8BA7-02A643E23DF6}" type="pres">
      <dgm:prSet presAssocID="{0D1C7019-BDC0-4544-9EFB-78ACD084B17C}" presName="parTx" presStyleLbl="revTx" presStyleIdx="3" presStyleCnt="4">
        <dgm:presLayoutVars>
          <dgm:chMax val="0"/>
          <dgm:chPref val="0"/>
        </dgm:presLayoutVars>
      </dgm:prSet>
      <dgm:spPr/>
    </dgm:pt>
  </dgm:ptLst>
  <dgm:cxnLst>
    <dgm:cxn modelId="{6C97A31A-339B-4726-9339-81D637B80986}" type="presOf" srcId="{7B28CE72-5314-4EE0-8710-E744637CBC1C}" destId="{087008BD-3098-4912-BBBB-BEE14C552DE2}" srcOrd="0" destOrd="0" presId="urn:microsoft.com/office/officeart/2018/2/layout/IconVerticalSolidList"/>
    <dgm:cxn modelId="{29594867-A7D6-441E-8E60-BC86C5FB4404}" srcId="{DA3019FF-BF8F-449E-848C-F7A763F06F7E}" destId="{57E3F356-EB8E-4F0A-91DB-511EAE97B553}" srcOrd="2" destOrd="0" parTransId="{B2F323C1-F14A-4978-ADBB-E6981E774B6E}" sibTransId="{F9823B51-DCBB-4C12-8533-6CECF16A2251}"/>
    <dgm:cxn modelId="{5F17016E-6AD0-4326-9C9D-2506A03D7B57}" srcId="{DA3019FF-BF8F-449E-848C-F7A763F06F7E}" destId="{0C2DA1A1-39ED-4043-8C03-20854E261CEC}" srcOrd="0" destOrd="0" parTransId="{D6E0516E-BAE6-49E8-9987-0C22B9294D5B}" sibTransId="{B2700202-6D46-49FF-814D-EEAA97EB08A8}"/>
    <dgm:cxn modelId="{D02DB773-0C6A-400E-B645-11A53696BBE3}" type="presOf" srcId="{0C2DA1A1-39ED-4043-8C03-20854E261CEC}" destId="{4EC0D8D5-2B4F-4B50-B0C3-9F5E82E0B28A}" srcOrd="0" destOrd="0" presId="urn:microsoft.com/office/officeart/2018/2/layout/IconVerticalSolidList"/>
    <dgm:cxn modelId="{B97A6F7D-1ECA-4893-B229-C8950EB896C1}" srcId="{DA3019FF-BF8F-449E-848C-F7A763F06F7E}" destId="{7B28CE72-5314-4EE0-8710-E744637CBC1C}" srcOrd="1" destOrd="0" parTransId="{7D6B259D-8028-4350-8900-2F7CA1106D42}" sibTransId="{DE3100BF-ADAC-47ED-927F-8598870C5D20}"/>
    <dgm:cxn modelId="{205976A8-A527-4A7C-AED6-5AF024474DAF}" type="presOf" srcId="{DA3019FF-BF8F-449E-848C-F7A763F06F7E}" destId="{DE53223F-1656-4280-9F23-0E0763F8C170}" srcOrd="0" destOrd="0" presId="urn:microsoft.com/office/officeart/2018/2/layout/IconVerticalSolidList"/>
    <dgm:cxn modelId="{BF77CAAD-2526-46B8-87A7-478AF7B7EA1B}" type="presOf" srcId="{57E3F356-EB8E-4F0A-91DB-511EAE97B553}" destId="{76B6E2A6-D79F-4C55-82AC-EEA7FB86A06D}" srcOrd="0" destOrd="0" presId="urn:microsoft.com/office/officeart/2018/2/layout/IconVerticalSolidList"/>
    <dgm:cxn modelId="{ACCDA0CF-B1A0-4693-B390-4B53FAB32AD4}" type="presOf" srcId="{0D1C7019-BDC0-4544-9EFB-78ACD084B17C}" destId="{91F84EE7-93BD-48AF-8BA7-02A643E23DF6}" srcOrd="0" destOrd="0" presId="urn:microsoft.com/office/officeart/2018/2/layout/IconVerticalSolidList"/>
    <dgm:cxn modelId="{D2A5B7EC-FF22-480B-B2EC-4B681B3AC25D}" srcId="{DA3019FF-BF8F-449E-848C-F7A763F06F7E}" destId="{0D1C7019-BDC0-4544-9EFB-78ACD084B17C}" srcOrd="3" destOrd="0" parTransId="{51E35328-1E55-4E34-A935-73FA19676921}" sibTransId="{7C6A405F-EEFB-4D29-B082-1250690335E1}"/>
    <dgm:cxn modelId="{940B5698-DD58-4C3F-9EC2-57E83B1C8621}" type="presParOf" srcId="{DE53223F-1656-4280-9F23-0E0763F8C170}" destId="{945D71D7-130B-45A3-9F2B-558D8302E61C}" srcOrd="0" destOrd="0" presId="urn:microsoft.com/office/officeart/2018/2/layout/IconVerticalSolidList"/>
    <dgm:cxn modelId="{D93735D8-0806-4306-AE48-4AED69AB9CCC}" type="presParOf" srcId="{945D71D7-130B-45A3-9F2B-558D8302E61C}" destId="{DC2E431B-C697-492A-B850-E4ACC1AD3A8B}" srcOrd="0" destOrd="0" presId="urn:microsoft.com/office/officeart/2018/2/layout/IconVerticalSolidList"/>
    <dgm:cxn modelId="{DA0C0D0B-D8C4-4DDA-B9AD-C18B353A366A}" type="presParOf" srcId="{945D71D7-130B-45A3-9F2B-558D8302E61C}" destId="{EB261ED4-E915-458F-98DD-6D5B69BB7C65}" srcOrd="1" destOrd="0" presId="urn:microsoft.com/office/officeart/2018/2/layout/IconVerticalSolidList"/>
    <dgm:cxn modelId="{D1A4E257-9BE0-414B-A68E-FD980DA3DE5D}" type="presParOf" srcId="{945D71D7-130B-45A3-9F2B-558D8302E61C}" destId="{94B54FDB-A081-4F7F-98E5-FBFFF668C319}" srcOrd="2" destOrd="0" presId="urn:microsoft.com/office/officeart/2018/2/layout/IconVerticalSolidList"/>
    <dgm:cxn modelId="{A4BC1534-75A3-463A-AC41-7051957D5E8F}" type="presParOf" srcId="{945D71D7-130B-45A3-9F2B-558D8302E61C}" destId="{4EC0D8D5-2B4F-4B50-B0C3-9F5E82E0B28A}" srcOrd="3" destOrd="0" presId="urn:microsoft.com/office/officeart/2018/2/layout/IconVerticalSolidList"/>
    <dgm:cxn modelId="{A4EEF65B-C531-4B64-8369-067EE66580DA}" type="presParOf" srcId="{DE53223F-1656-4280-9F23-0E0763F8C170}" destId="{20242D46-31D5-4779-A95F-FB3C3619B746}" srcOrd="1" destOrd="0" presId="urn:microsoft.com/office/officeart/2018/2/layout/IconVerticalSolidList"/>
    <dgm:cxn modelId="{0845912A-C5DA-4C74-92FD-B878B4A756C9}" type="presParOf" srcId="{DE53223F-1656-4280-9F23-0E0763F8C170}" destId="{4E4415AE-8172-40B8-B0FD-EEFFA0B89955}" srcOrd="2" destOrd="0" presId="urn:microsoft.com/office/officeart/2018/2/layout/IconVerticalSolidList"/>
    <dgm:cxn modelId="{B3C898DA-4069-4291-A510-D086E34C89AA}" type="presParOf" srcId="{4E4415AE-8172-40B8-B0FD-EEFFA0B89955}" destId="{D7BEAF08-DFCE-40A4-A9B0-B340EAFE289F}" srcOrd="0" destOrd="0" presId="urn:microsoft.com/office/officeart/2018/2/layout/IconVerticalSolidList"/>
    <dgm:cxn modelId="{0BC96F56-A8C8-4BAF-B23D-8775EE5BB632}" type="presParOf" srcId="{4E4415AE-8172-40B8-B0FD-EEFFA0B89955}" destId="{E244A15A-7935-4C33-9F80-84E254EA6A11}" srcOrd="1" destOrd="0" presId="urn:microsoft.com/office/officeart/2018/2/layout/IconVerticalSolidList"/>
    <dgm:cxn modelId="{B557FD4B-0CF7-474A-A489-07B7AC92D9C8}" type="presParOf" srcId="{4E4415AE-8172-40B8-B0FD-EEFFA0B89955}" destId="{90C40DA1-D33E-4E21-8915-66DFD526CF4B}" srcOrd="2" destOrd="0" presId="urn:microsoft.com/office/officeart/2018/2/layout/IconVerticalSolidList"/>
    <dgm:cxn modelId="{82567ADD-6B9C-49BF-953D-FD21DBFDD612}" type="presParOf" srcId="{4E4415AE-8172-40B8-B0FD-EEFFA0B89955}" destId="{087008BD-3098-4912-BBBB-BEE14C552DE2}" srcOrd="3" destOrd="0" presId="urn:microsoft.com/office/officeart/2018/2/layout/IconVerticalSolidList"/>
    <dgm:cxn modelId="{E620D274-0017-4DCF-B0F5-66974919788F}" type="presParOf" srcId="{DE53223F-1656-4280-9F23-0E0763F8C170}" destId="{B35B6FAE-9971-48E8-8E8B-97288D41F965}" srcOrd="3" destOrd="0" presId="urn:microsoft.com/office/officeart/2018/2/layout/IconVerticalSolidList"/>
    <dgm:cxn modelId="{C62BA99D-3F95-4818-AF3D-9187F64998BF}" type="presParOf" srcId="{DE53223F-1656-4280-9F23-0E0763F8C170}" destId="{91E00A3E-F25C-4511-8190-B19D56503C97}" srcOrd="4" destOrd="0" presId="urn:microsoft.com/office/officeart/2018/2/layout/IconVerticalSolidList"/>
    <dgm:cxn modelId="{269482EF-B803-40B1-8CA2-8EE3CBF0F64E}" type="presParOf" srcId="{91E00A3E-F25C-4511-8190-B19D56503C97}" destId="{507ADB32-3C8F-486A-9F86-746EB4C5D477}" srcOrd="0" destOrd="0" presId="urn:microsoft.com/office/officeart/2018/2/layout/IconVerticalSolidList"/>
    <dgm:cxn modelId="{E608958E-AD05-4952-82D9-C3CA86B615C8}" type="presParOf" srcId="{91E00A3E-F25C-4511-8190-B19D56503C97}" destId="{487F6C67-CA42-4222-A50E-801F1110358F}" srcOrd="1" destOrd="0" presId="urn:microsoft.com/office/officeart/2018/2/layout/IconVerticalSolidList"/>
    <dgm:cxn modelId="{62D4D767-BFE5-4DF1-B006-77230DA10C09}" type="presParOf" srcId="{91E00A3E-F25C-4511-8190-B19D56503C97}" destId="{489984B6-546E-4F14-9C9A-B59FD69BC513}" srcOrd="2" destOrd="0" presId="urn:microsoft.com/office/officeart/2018/2/layout/IconVerticalSolidList"/>
    <dgm:cxn modelId="{E561AD24-480A-4C6C-9626-8DA1EFF38DF7}" type="presParOf" srcId="{91E00A3E-F25C-4511-8190-B19D56503C97}" destId="{76B6E2A6-D79F-4C55-82AC-EEA7FB86A06D}" srcOrd="3" destOrd="0" presId="urn:microsoft.com/office/officeart/2018/2/layout/IconVerticalSolidList"/>
    <dgm:cxn modelId="{DD342F7E-656C-40D8-BD6E-F661FE2C959C}" type="presParOf" srcId="{DE53223F-1656-4280-9F23-0E0763F8C170}" destId="{7A2D8D26-E998-4109-BB98-BE3D77BA6CEC}" srcOrd="5" destOrd="0" presId="urn:microsoft.com/office/officeart/2018/2/layout/IconVerticalSolidList"/>
    <dgm:cxn modelId="{01890450-F415-49C6-A866-11EA2F1CF858}" type="presParOf" srcId="{DE53223F-1656-4280-9F23-0E0763F8C170}" destId="{6D3F46B6-B7B1-434E-962A-3888AA940F63}" srcOrd="6" destOrd="0" presId="urn:microsoft.com/office/officeart/2018/2/layout/IconVerticalSolidList"/>
    <dgm:cxn modelId="{4280587A-2975-4DF5-9FCC-981F89EAEBE0}" type="presParOf" srcId="{6D3F46B6-B7B1-434E-962A-3888AA940F63}" destId="{CD9D285A-8CD0-4046-AD5D-13ECFC9F303E}" srcOrd="0" destOrd="0" presId="urn:microsoft.com/office/officeart/2018/2/layout/IconVerticalSolidList"/>
    <dgm:cxn modelId="{B619FF4E-EBCA-4D84-A581-591613FE7448}" type="presParOf" srcId="{6D3F46B6-B7B1-434E-962A-3888AA940F63}" destId="{EC14B38B-ADC0-4BAE-875C-93DB99E94440}" srcOrd="1" destOrd="0" presId="urn:microsoft.com/office/officeart/2018/2/layout/IconVerticalSolidList"/>
    <dgm:cxn modelId="{44C66E70-2EC6-45FC-89A3-4DC6EB0EAFC0}" type="presParOf" srcId="{6D3F46B6-B7B1-434E-962A-3888AA940F63}" destId="{60C277FC-C03D-4502-AB44-6CFEAAAF42E5}" srcOrd="2" destOrd="0" presId="urn:microsoft.com/office/officeart/2018/2/layout/IconVerticalSolidList"/>
    <dgm:cxn modelId="{57D8B528-3341-484F-9106-3B59910A0D6F}" type="presParOf" srcId="{6D3F46B6-B7B1-434E-962A-3888AA940F63}" destId="{91F84EE7-93BD-48AF-8BA7-02A643E23D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22F9FAB-1046-47CB-8F07-817C99D9F756}"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AD4D9EF-C5A5-4049-8033-C02B95CB1B4B}">
      <dgm:prSet/>
      <dgm:spPr/>
      <dgm:t>
        <a:bodyPr/>
        <a:lstStyle/>
        <a:p>
          <a:r>
            <a:rPr lang="en-US"/>
            <a:t>Problem-specific task, e.g. remove the words that don’t provide you any signal</a:t>
          </a:r>
        </a:p>
      </dgm:t>
    </dgm:pt>
    <dgm:pt modelId="{C0E07BE1-ED06-45A8-AA40-3DD4338A39DF}" type="parTrans" cxnId="{B0DE0E56-63D4-4135-87FD-CEB542477CA6}">
      <dgm:prSet/>
      <dgm:spPr/>
      <dgm:t>
        <a:bodyPr/>
        <a:lstStyle/>
        <a:p>
          <a:endParaRPr lang="en-US"/>
        </a:p>
      </dgm:t>
    </dgm:pt>
    <dgm:pt modelId="{4EDCBA0C-F3D2-4A6D-97DE-F14B060131F6}" type="sibTrans" cxnId="{B0DE0E56-63D4-4135-87FD-CEB542477CA6}">
      <dgm:prSet/>
      <dgm:spPr/>
      <dgm:t>
        <a:bodyPr/>
        <a:lstStyle/>
        <a:p>
          <a:endParaRPr lang="en-US"/>
        </a:p>
      </dgm:t>
    </dgm:pt>
    <dgm:pt modelId="{CD9640DE-1B70-4186-9A87-681C936F0AEF}">
      <dgm:prSet/>
      <dgm:spPr/>
      <dgm:t>
        <a:bodyPr/>
        <a:lstStyle/>
        <a:p>
          <a:r>
            <a:rPr lang="en-US"/>
            <a:t>Remove numbers</a:t>
          </a:r>
        </a:p>
      </dgm:t>
    </dgm:pt>
    <dgm:pt modelId="{873F65C1-F260-4CF5-81A6-0D1C19323DC7}" type="parTrans" cxnId="{BAA7ABF4-B243-4D64-AAFD-E8ACF00D1BF2}">
      <dgm:prSet/>
      <dgm:spPr/>
      <dgm:t>
        <a:bodyPr/>
        <a:lstStyle/>
        <a:p>
          <a:endParaRPr lang="en-US"/>
        </a:p>
      </dgm:t>
    </dgm:pt>
    <dgm:pt modelId="{67C8F406-A9C7-453B-817B-B50BC0E824E1}" type="sibTrans" cxnId="{BAA7ABF4-B243-4D64-AAFD-E8ACF00D1BF2}">
      <dgm:prSet/>
      <dgm:spPr/>
      <dgm:t>
        <a:bodyPr/>
        <a:lstStyle/>
        <a:p>
          <a:endParaRPr lang="en-US"/>
        </a:p>
      </dgm:t>
    </dgm:pt>
    <dgm:pt modelId="{17861720-EFB5-424A-A314-95110D236A04}">
      <dgm:prSet/>
      <dgm:spPr/>
      <dgm:t>
        <a:bodyPr/>
        <a:lstStyle/>
        <a:p>
          <a:r>
            <a:rPr lang="en-US"/>
            <a:t>Remove punctuation​</a:t>
          </a:r>
        </a:p>
      </dgm:t>
    </dgm:pt>
    <dgm:pt modelId="{EC7BBB0D-7B12-4F4E-8148-4008AFAA4188}" type="parTrans" cxnId="{06FBA4DE-CBEC-4BCB-A9AF-24AAF7CD9179}">
      <dgm:prSet/>
      <dgm:spPr/>
      <dgm:t>
        <a:bodyPr/>
        <a:lstStyle/>
        <a:p>
          <a:endParaRPr lang="en-US"/>
        </a:p>
      </dgm:t>
    </dgm:pt>
    <dgm:pt modelId="{A5EF03EE-A61E-45F4-9A97-2B7624B7EFB1}" type="sibTrans" cxnId="{06FBA4DE-CBEC-4BCB-A9AF-24AAF7CD9179}">
      <dgm:prSet/>
      <dgm:spPr/>
      <dgm:t>
        <a:bodyPr/>
        <a:lstStyle/>
        <a:p>
          <a:endParaRPr lang="en-US"/>
        </a:p>
      </dgm:t>
    </dgm:pt>
    <dgm:pt modelId="{6FD5D0C0-93E0-4B4E-8EDC-E978D9DCBBE4}">
      <dgm:prSet/>
      <dgm:spPr/>
      <dgm:t>
        <a:bodyPr/>
        <a:lstStyle/>
        <a:p>
          <a:r>
            <a:rPr lang="en-US"/>
            <a:t>Remove stop words (“the”, “a”, “in”, etc)</a:t>
          </a:r>
        </a:p>
      </dgm:t>
    </dgm:pt>
    <dgm:pt modelId="{A2B3F622-3343-46A4-A6AD-8A0E8845F15D}" type="parTrans" cxnId="{69F49CAF-CB76-4F67-940B-5D1281CAE61F}">
      <dgm:prSet/>
      <dgm:spPr/>
      <dgm:t>
        <a:bodyPr/>
        <a:lstStyle/>
        <a:p>
          <a:endParaRPr lang="en-US"/>
        </a:p>
      </dgm:t>
    </dgm:pt>
    <dgm:pt modelId="{EB8A9C6E-11BE-4204-A1DA-DA6C5DB9CD39}" type="sibTrans" cxnId="{69F49CAF-CB76-4F67-940B-5D1281CAE61F}">
      <dgm:prSet/>
      <dgm:spPr/>
      <dgm:t>
        <a:bodyPr/>
        <a:lstStyle/>
        <a:p>
          <a:endParaRPr lang="en-US"/>
        </a:p>
      </dgm:t>
    </dgm:pt>
    <dgm:pt modelId="{AA414620-DD7C-497F-8802-425B1F6DC47D}">
      <dgm:prSet/>
      <dgm:spPr/>
      <dgm:t>
        <a:bodyPr/>
        <a:lstStyle/>
        <a:p>
          <a:r>
            <a:rPr lang="en-US"/>
            <a:t>Lemmatization: reducing the derived words to the root form  by considering the morphological analysis of the words. You will have detailed dictionaries which the algorithm can look through to link the form back to the right words, e.g. “studies”, “studied” to “study”</a:t>
          </a:r>
        </a:p>
      </dgm:t>
    </dgm:pt>
    <dgm:pt modelId="{24EAA3EC-7B1E-414E-ABDA-69F79DB392DE}" type="parTrans" cxnId="{583A961E-A368-445E-81FF-AE031F651AF1}">
      <dgm:prSet/>
      <dgm:spPr/>
      <dgm:t>
        <a:bodyPr/>
        <a:lstStyle/>
        <a:p>
          <a:endParaRPr lang="en-US"/>
        </a:p>
      </dgm:t>
    </dgm:pt>
    <dgm:pt modelId="{0219E2A7-5EF9-473A-94BD-ABAC8665BD6B}" type="sibTrans" cxnId="{583A961E-A368-445E-81FF-AE031F651AF1}">
      <dgm:prSet/>
      <dgm:spPr/>
      <dgm:t>
        <a:bodyPr/>
        <a:lstStyle/>
        <a:p>
          <a:endParaRPr lang="en-US"/>
        </a:p>
      </dgm:t>
    </dgm:pt>
    <dgm:pt modelId="{4B077834-F38C-4897-BE72-0E2CC8F65A71}" type="pres">
      <dgm:prSet presAssocID="{522F9FAB-1046-47CB-8F07-817C99D9F756}" presName="root" presStyleCnt="0">
        <dgm:presLayoutVars>
          <dgm:dir/>
          <dgm:resizeHandles val="exact"/>
        </dgm:presLayoutVars>
      </dgm:prSet>
      <dgm:spPr/>
    </dgm:pt>
    <dgm:pt modelId="{62E67372-E8F7-4E22-AE7C-55443761AB0A}" type="pres">
      <dgm:prSet presAssocID="{2AD4D9EF-C5A5-4049-8033-C02B95CB1B4B}" presName="compNode" presStyleCnt="0"/>
      <dgm:spPr/>
    </dgm:pt>
    <dgm:pt modelId="{21A1A3BC-8791-4AE8-BDFD-13996B457204}" type="pres">
      <dgm:prSet presAssocID="{2AD4D9EF-C5A5-4049-8033-C02B95CB1B4B}" presName="bgRect" presStyleLbl="bgShp" presStyleIdx="0" presStyleCnt="5"/>
      <dgm:spPr/>
    </dgm:pt>
    <dgm:pt modelId="{A215B0D5-8F1D-45A9-956B-56929C64F71B}" type="pres">
      <dgm:prSet presAssocID="{2AD4D9EF-C5A5-4049-8033-C02B95CB1B4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
        </a:ext>
      </dgm:extLst>
    </dgm:pt>
    <dgm:pt modelId="{9BE1D1D6-A244-4235-9BBD-FC82B4618F6C}" type="pres">
      <dgm:prSet presAssocID="{2AD4D9EF-C5A5-4049-8033-C02B95CB1B4B}" presName="spaceRect" presStyleCnt="0"/>
      <dgm:spPr/>
    </dgm:pt>
    <dgm:pt modelId="{52AABB83-6824-4D2B-9919-BABBD0AEC168}" type="pres">
      <dgm:prSet presAssocID="{2AD4D9EF-C5A5-4049-8033-C02B95CB1B4B}" presName="parTx" presStyleLbl="revTx" presStyleIdx="0" presStyleCnt="5">
        <dgm:presLayoutVars>
          <dgm:chMax val="0"/>
          <dgm:chPref val="0"/>
        </dgm:presLayoutVars>
      </dgm:prSet>
      <dgm:spPr/>
    </dgm:pt>
    <dgm:pt modelId="{42F8BD11-11A1-400E-AD1A-DDCD38FA9AB0}" type="pres">
      <dgm:prSet presAssocID="{4EDCBA0C-F3D2-4A6D-97DE-F14B060131F6}" presName="sibTrans" presStyleCnt="0"/>
      <dgm:spPr/>
    </dgm:pt>
    <dgm:pt modelId="{5B42648A-EE6A-4DAA-B396-30BCB0034F40}" type="pres">
      <dgm:prSet presAssocID="{CD9640DE-1B70-4186-9A87-681C936F0AEF}" presName="compNode" presStyleCnt="0"/>
      <dgm:spPr/>
    </dgm:pt>
    <dgm:pt modelId="{4346E6A6-3B9C-41C1-BCE6-E05FCB7B43FE}" type="pres">
      <dgm:prSet presAssocID="{CD9640DE-1B70-4186-9A87-681C936F0AEF}" presName="bgRect" presStyleLbl="bgShp" presStyleIdx="1" presStyleCnt="5"/>
      <dgm:spPr/>
    </dgm:pt>
    <dgm:pt modelId="{6C69CF53-52FF-43F4-88B4-269FF234AA99}" type="pres">
      <dgm:prSet presAssocID="{CD9640DE-1B70-4186-9A87-681C936F0AE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0AF0DAA1-598F-47FF-A3B1-63871B2B8187}" type="pres">
      <dgm:prSet presAssocID="{CD9640DE-1B70-4186-9A87-681C936F0AEF}" presName="spaceRect" presStyleCnt="0"/>
      <dgm:spPr/>
    </dgm:pt>
    <dgm:pt modelId="{C82708A3-83F4-4C71-836F-5169AD7D3370}" type="pres">
      <dgm:prSet presAssocID="{CD9640DE-1B70-4186-9A87-681C936F0AEF}" presName="parTx" presStyleLbl="revTx" presStyleIdx="1" presStyleCnt="5">
        <dgm:presLayoutVars>
          <dgm:chMax val="0"/>
          <dgm:chPref val="0"/>
        </dgm:presLayoutVars>
      </dgm:prSet>
      <dgm:spPr/>
    </dgm:pt>
    <dgm:pt modelId="{99088844-0149-4BB1-AE83-AF24F2E46660}" type="pres">
      <dgm:prSet presAssocID="{67C8F406-A9C7-453B-817B-B50BC0E824E1}" presName="sibTrans" presStyleCnt="0"/>
      <dgm:spPr/>
    </dgm:pt>
    <dgm:pt modelId="{E1B28649-A586-473F-92D8-F34C663AD386}" type="pres">
      <dgm:prSet presAssocID="{17861720-EFB5-424A-A314-95110D236A04}" presName="compNode" presStyleCnt="0"/>
      <dgm:spPr/>
    </dgm:pt>
    <dgm:pt modelId="{209A9B23-FC78-4B12-879C-EBAB69234081}" type="pres">
      <dgm:prSet presAssocID="{17861720-EFB5-424A-A314-95110D236A04}" presName="bgRect" presStyleLbl="bgShp" presStyleIdx="2" presStyleCnt="5"/>
      <dgm:spPr/>
    </dgm:pt>
    <dgm:pt modelId="{3FD78DCD-3F4D-4285-9F3C-C9027DB8C876}" type="pres">
      <dgm:prSet presAssocID="{17861720-EFB5-424A-A314-95110D236A0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raser"/>
        </a:ext>
      </dgm:extLst>
    </dgm:pt>
    <dgm:pt modelId="{61552E08-0A81-4F3E-9528-740A0E104B8B}" type="pres">
      <dgm:prSet presAssocID="{17861720-EFB5-424A-A314-95110D236A04}" presName="spaceRect" presStyleCnt="0"/>
      <dgm:spPr/>
    </dgm:pt>
    <dgm:pt modelId="{BCB433E4-81EE-44BC-A965-4B68437D8F26}" type="pres">
      <dgm:prSet presAssocID="{17861720-EFB5-424A-A314-95110D236A04}" presName="parTx" presStyleLbl="revTx" presStyleIdx="2" presStyleCnt="5">
        <dgm:presLayoutVars>
          <dgm:chMax val="0"/>
          <dgm:chPref val="0"/>
        </dgm:presLayoutVars>
      </dgm:prSet>
      <dgm:spPr/>
    </dgm:pt>
    <dgm:pt modelId="{60709CBC-73F1-441A-9E01-14AED4E1355C}" type="pres">
      <dgm:prSet presAssocID="{A5EF03EE-A61E-45F4-9A97-2B7624B7EFB1}" presName="sibTrans" presStyleCnt="0"/>
      <dgm:spPr/>
    </dgm:pt>
    <dgm:pt modelId="{6A302AB4-E3D5-4DEA-BEC3-04472032116D}" type="pres">
      <dgm:prSet presAssocID="{6FD5D0C0-93E0-4B4E-8EDC-E978D9DCBBE4}" presName="compNode" presStyleCnt="0"/>
      <dgm:spPr/>
    </dgm:pt>
    <dgm:pt modelId="{AFA52D34-D610-4498-A327-C55FBE531389}" type="pres">
      <dgm:prSet presAssocID="{6FD5D0C0-93E0-4B4E-8EDC-E978D9DCBBE4}" presName="bgRect" presStyleLbl="bgShp" presStyleIdx="3" presStyleCnt="5"/>
      <dgm:spPr/>
    </dgm:pt>
    <dgm:pt modelId="{CFB825F9-A61D-47B4-A6F7-E18E10D42529}" type="pres">
      <dgm:prSet presAssocID="{6FD5D0C0-93E0-4B4E-8EDC-E978D9DCBBE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keleton"/>
        </a:ext>
      </dgm:extLst>
    </dgm:pt>
    <dgm:pt modelId="{6B35D065-1888-4741-BDED-F1B12AAA29DB}" type="pres">
      <dgm:prSet presAssocID="{6FD5D0C0-93E0-4B4E-8EDC-E978D9DCBBE4}" presName="spaceRect" presStyleCnt="0"/>
      <dgm:spPr/>
    </dgm:pt>
    <dgm:pt modelId="{764C3EB8-3126-4AEE-82E1-FFCA17032D90}" type="pres">
      <dgm:prSet presAssocID="{6FD5D0C0-93E0-4B4E-8EDC-E978D9DCBBE4}" presName="parTx" presStyleLbl="revTx" presStyleIdx="3" presStyleCnt="5">
        <dgm:presLayoutVars>
          <dgm:chMax val="0"/>
          <dgm:chPref val="0"/>
        </dgm:presLayoutVars>
      </dgm:prSet>
      <dgm:spPr/>
    </dgm:pt>
    <dgm:pt modelId="{11A90C64-CD48-46F1-AD30-0BF273BE440C}" type="pres">
      <dgm:prSet presAssocID="{EB8A9C6E-11BE-4204-A1DA-DA6C5DB9CD39}" presName="sibTrans" presStyleCnt="0"/>
      <dgm:spPr/>
    </dgm:pt>
    <dgm:pt modelId="{0E8F878D-293E-482F-9098-C7023B45284B}" type="pres">
      <dgm:prSet presAssocID="{AA414620-DD7C-497F-8802-425B1F6DC47D}" presName="compNode" presStyleCnt="0"/>
      <dgm:spPr/>
    </dgm:pt>
    <dgm:pt modelId="{D3040F22-DF0F-441F-A217-676B9922B7AC}" type="pres">
      <dgm:prSet presAssocID="{AA414620-DD7C-497F-8802-425B1F6DC47D}" presName="bgRect" presStyleLbl="bgShp" presStyleIdx="4" presStyleCnt="5"/>
      <dgm:spPr/>
    </dgm:pt>
    <dgm:pt modelId="{3F894EA4-911B-4F7D-A7C1-F8DE7F73DD91}" type="pres">
      <dgm:prSet presAssocID="{AA414620-DD7C-497F-8802-425B1F6DC47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otes"/>
        </a:ext>
      </dgm:extLst>
    </dgm:pt>
    <dgm:pt modelId="{631589D9-E45B-4135-A17E-10199632DDA7}" type="pres">
      <dgm:prSet presAssocID="{AA414620-DD7C-497F-8802-425B1F6DC47D}" presName="spaceRect" presStyleCnt="0"/>
      <dgm:spPr/>
    </dgm:pt>
    <dgm:pt modelId="{CE4190E2-6B5B-4A97-A274-042E4BF30F8D}" type="pres">
      <dgm:prSet presAssocID="{AA414620-DD7C-497F-8802-425B1F6DC47D}" presName="parTx" presStyleLbl="revTx" presStyleIdx="4" presStyleCnt="5">
        <dgm:presLayoutVars>
          <dgm:chMax val="0"/>
          <dgm:chPref val="0"/>
        </dgm:presLayoutVars>
      </dgm:prSet>
      <dgm:spPr/>
    </dgm:pt>
  </dgm:ptLst>
  <dgm:cxnLst>
    <dgm:cxn modelId="{583A961E-A368-445E-81FF-AE031F651AF1}" srcId="{522F9FAB-1046-47CB-8F07-817C99D9F756}" destId="{AA414620-DD7C-497F-8802-425B1F6DC47D}" srcOrd="4" destOrd="0" parTransId="{24EAA3EC-7B1E-414E-ABDA-69F79DB392DE}" sibTransId="{0219E2A7-5EF9-473A-94BD-ABAC8665BD6B}"/>
    <dgm:cxn modelId="{81BC3B2C-E51E-41DF-8CC9-2542F9F66D50}" type="presOf" srcId="{AA414620-DD7C-497F-8802-425B1F6DC47D}" destId="{CE4190E2-6B5B-4A97-A274-042E4BF30F8D}" srcOrd="0" destOrd="0" presId="urn:microsoft.com/office/officeart/2018/2/layout/IconVerticalSolidList"/>
    <dgm:cxn modelId="{C486BC3C-2B9C-4E2A-8981-F9550C1F8F0E}" type="presOf" srcId="{2AD4D9EF-C5A5-4049-8033-C02B95CB1B4B}" destId="{52AABB83-6824-4D2B-9919-BABBD0AEC168}" srcOrd="0" destOrd="0" presId="urn:microsoft.com/office/officeart/2018/2/layout/IconVerticalSolidList"/>
    <dgm:cxn modelId="{B0DE0E56-63D4-4135-87FD-CEB542477CA6}" srcId="{522F9FAB-1046-47CB-8F07-817C99D9F756}" destId="{2AD4D9EF-C5A5-4049-8033-C02B95CB1B4B}" srcOrd="0" destOrd="0" parTransId="{C0E07BE1-ED06-45A8-AA40-3DD4338A39DF}" sibTransId="{4EDCBA0C-F3D2-4A6D-97DE-F14B060131F6}"/>
    <dgm:cxn modelId="{C77AF157-853A-48E2-A1BC-B44CD5BD8CED}" type="presOf" srcId="{CD9640DE-1B70-4186-9A87-681C936F0AEF}" destId="{C82708A3-83F4-4C71-836F-5169AD7D3370}" srcOrd="0" destOrd="0" presId="urn:microsoft.com/office/officeart/2018/2/layout/IconVerticalSolidList"/>
    <dgm:cxn modelId="{377E0F80-28E8-4FBE-948C-E24DCD0DD432}" type="presOf" srcId="{6FD5D0C0-93E0-4B4E-8EDC-E978D9DCBBE4}" destId="{764C3EB8-3126-4AEE-82E1-FFCA17032D90}" srcOrd="0" destOrd="0" presId="urn:microsoft.com/office/officeart/2018/2/layout/IconVerticalSolidList"/>
    <dgm:cxn modelId="{0957B480-CD46-48B1-B5E2-FA9AD6C97CDE}" type="presOf" srcId="{17861720-EFB5-424A-A314-95110D236A04}" destId="{BCB433E4-81EE-44BC-A965-4B68437D8F26}" srcOrd="0" destOrd="0" presId="urn:microsoft.com/office/officeart/2018/2/layout/IconVerticalSolidList"/>
    <dgm:cxn modelId="{69F49CAF-CB76-4F67-940B-5D1281CAE61F}" srcId="{522F9FAB-1046-47CB-8F07-817C99D9F756}" destId="{6FD5D0C0-93E0-4B4E-8EDC-E978D9DCBBE4}" srcOrd="3" destOrd="0" parTransId="{A2B3F622-3343-46A4-A6AD-8A0E8845F15D}" sibTransId="{EB8A9C6E-11BE-4204-A1DA-DA6C5DB9CD39}"/>
    <dgm:cxn modelId="{B94718BE-9E2F-4790-A86E-14C2055C19EE}" type="presOf" srcId="{522F9FAB-1046-47CB-8F07-817C99D9F756}" destId="{4B077834-F38C-4897-BE72-0E2CC8F65A71}" srcOrd="0" destOrd="0" presId="urn:microsoft.com/office/officeart/2018/2/layout/IconVerticalSolidList"/>
    <dgm:cxn modelId="{06FBA4DE-CBEC-4BCB-A9AF-24AAF7CD9179}" srcId="{522F9FAB-1046-47CB-8F07-817C99D9F756}" destId="{17861720-EFB5-424A-A314-95110D236A04}" srcOrd="2" destOrd="0" parTransId="{EC7BBB0D-7B12-4F4E-8148-4008AFAA4188}" sibTransId="{A5EF03EE-A61E-45F4-9A97-2B7624B7EFB1}"/>
    <dgm:cxn modelId="{BAA7ABF4-B243-4D64-AAFD-E8ACF00D1BF2}" srcId="{522F9FAB-1046-47CB-8F07-817C99D9F756}" destId="{CD9640DE-1B70-4186-9A87-681C936F0AEF}" srcOrd="1" destOrd="0" parTransId="{873F65C1-F260-4CF5-81A6-0D1C19323DC7}" sibTransId="{67C8F406-A9C7-453B-817B-B50BC0E824E1}"/>
    <dgm:cxn modelId="{C2CC8DAA-80AC-40C1-B1F7-2F578737D594}" type="presParOf" srcId="{4B077834-F38C-4897-BE72-0E2CC8F65A71}" destId="{62E67372-E8F7-4E22-AE7C-55443761AB0A}" srcOrd="0" destOrd="0" presId="urn:microsoft.com/office/officeart/2018/2/layout/IconVerticalSolidList"/>
    <dgm:cxn modelId="{D93016FB-56D2-44EF-B1AA-165C7A46708F}" type="presParOf" srcId="{62E67372-E8F7-4E22-AE7C-55443761AB0A}" destId="{21A1A3BC-8791-4AE8-BDFD-13996B457204}" srcOrd="0" destOrd="0" presId="urn:microsoft.com/office/officeart/2018/2/layout/IconVerticalSolidList"/>
    <dgm:cxn modelId="{64BE5006-485E-40F7-8560-7860DA275A13}" type="presParOf" srcId="{62E67372-E8F7-4E22-AE7C-55443761AB0A}" destId="{A215B0D5-8F1D-45A9-956B-56929C64F71B}" srcOrd="1" destOrd="0" presId="urn:microsoft.com/office/officeart/2018/2/layout/IconVerticalSolidList"/>
    <dgm:cxn modelId="{3A36EDDE-9F7D-4107-81D2-A34793ADADFF}" type="presParOf" srcId="{62E67372-E8F7-4E22-AE7C-55443761AB0A}" destId="{9BE1D1D6-A244-4235-9BBD-FC82B4618F6C}" srcOrd="2" destOrd="0" presId="urn:microsoft.com/office/officeart/2018/2/layout/IconVerticalSolidList"/>
    <dgm:cxn modelId="{BDE349A0-F882-42E7-9FA1-8C43EE7FD5E8}" type="presParOf" srcId="{62E67372-E8F7-4E22-AE7C-55443761AB0A}" destId="{52AABB83-6824-4D2B-9919-BABBD0AEC168}" srcOrd="3" destOrd="0" presId="urn:microsoft.com/office/officeart/2018/2/layout/IconVerticalSolidList"/>
    <dgm:cxn modelId="{07FEA48F-2533-4060-971B-5C9E9209FC82}" type="presParOf" srcId="{4B077834-F38C-4897-BE72-0E2CC8F65A71}" destId="{42F8BD11-11A1-400E-AD1A-DDCD38FA9AB0}" srcOrd="1" destOrd="0" presId="urn:microsoft.com/office/officeart/2018/2/layout/IconVerticalSolidList"/>
    <dgm:cxn modelId="{CD3EA8EB-5776-4FC0-9EA4-61D10702E654}" type="presParOf" srcId="{4B077834-F38C-4897-BE72-0E2CC8F65A71}" destId="{5B42648A-EE6A-4DAA-B396-30BCB0034F40}" srcOrd="2" destOrd="0" presId="urn:microsoft.com/office/officeart/2018/2/layout/IconVerticalSolidList"/>
    <dgm:cxn modelId="{E1059D4A-AF71-4C53-A16D-E033931C21D7}" type="presParOf" srcId="{5B42648A-EE6A-4DAA-B396-30BCB0034F40}" destId="{4346E6A6-3B9C-41C1-BCE6-E05FCB7B43FE}" srcOrd="0" destOrd="0" presId="urn:microsoft.com/office/officeart/2018/2/layout/IconVerticalSolidList"/>
    <dgm:cxn modelId="{07A5DDDF-71AD-4556-9D66-E43E10C78437}" type="presParOf" srcId="{5B42648A-EE6A-4DAA-B396-30BCB0034F40}" destId="{6C69CF53-52FF-43F4-88B4-269FF234AA99}" srcOrd="1" destOrd="0" presId="urn:microsoft.com/office/officeart/2018/2/layout/IconVerticalSolidList"/>
    <dgm:cxn modelId="{558CFE37-43E2-4E77-B797-8BD67D341F10}" type="presParOf" srcId="{5B42648A-EE6A-4DAA-B396-30BCB0034F40}" destId="{0AF0DAA1-598F-47FF-A3B1-63871B2B8187}" srcOrd="2" destOrd="0" presId="urn:microsoft.com/office/officeart/2018/2/layout/IconVerticalSolidList"/>
    <dgm:cxn modelId="{2631D9EE-2FF5-445F-A695-75A805E8BFC0}" type="presParOf" srcId="{5B42648A-EE6A-4DAA-B396-30BCB0034F40}" destId="{C82708A3-83F4-4C71-836F-5169AD7D3370}" srcOrd="3" destOrd="0" presId="urn:microsoft.com/office/officeart/2018/2/layout/IconVerticalSolidList"/>
    <dgm:cxn modelId="{A7B21787-8899-423E-ABA3-237048A5FC4F}" type="presParOf" srcId="{4B077834-F38C-4897-BE72-0E2CC8F65A71}" destId="{99088844-0149-4BB1-AE83-AF24F2E46660}" srcOrd="3" destOrd="0" presId="urn:microsoft.com/office/officeart/2018/2/layout/IconVerticalSolidList"/>
    <dgm:cxn modelId="{6BD5D3F6-B4F0-424E-A813-33A20DCA894E}" type="presParOf" srcId="{4B077834-F38C-4897-BE72-0E2CC8F65A71}" destId="{E1B28649-A586-473F-92D8-F34C663AD386}" srcOrd="4" destOrd="0" presId="urn:microsoft.com/office/officeart/2018/2/layout/IconVerticalSolidList"/>
    <dgm:cxn modelId="{6D6B5E68-C02E-499F-841E-2C5D911B0CC5}" type="presParOf" srcId="{E1B28649-A586-473F-92D8-F34C663AD386}" destId="{209A9B23-FC78-4B12-879C-EBAB69234081}" srcOrd="0" destOrd="0" presId="urn:microsoft.com/office/officeart/2018/2/layout/IconVerticalSolidList"/>
    <dgm:cxn modelId="{E2E05F2D-92E7-4F75-8286-38C1B0392359}" type="presParOf" srcId="{E1B28649-A586-473F-92D8-F34C663AD386}" destId="{3FD78DCD-3F4D-4285-9F3C-C9027DB8C876}" srcOrd="1" destOrd="0" presId="urn:microsoft.com/office/officeart/2018/2/layout/IconVerticalSolidList"/>
    <dgm:cxn modelId="{2351F497-0823-4AF4-AFAF-CE31B9D3179C}" type="presParOf" srcId="{E1B28649-A586-473F-92D8-F34C663AD386}" destId="{61552E08-0A81-4F3E-9528-740A0E104B8B}" srcOrd="2" destOrd="0" presId="urn:microsoft.com/office/officeart/2018/2/layout/IconVerticalSolidList"/>
    <dgm:cxn modelId="{4AC9A6A6-6F36-456B-9BAD-8B833557C4E9}" type="presParOf" srcId="{E1B28649-A586-473F-92D8-F34C663AD386}" destId="{BCB433E4-81EE-44BC-A965-4B68437D8F26}" srcOrd="3" destOrd="0" presId="urn:microsoft.com/office/officeart/2018/2/layout/IconVerticalSolidList"/>
    <dgm:cxn modelId="{80567DB3-388B-4037-B98B-7E1FA4AC2A55}" type="presParOf" srcId="{4B077834-F38C-4897-BE72-0E2CC8F65A71}" destId="{60709CBC-73F1-441A-9E01-14AED4E1355C}" srcOrd="5" destOrd="0" presId="urn:microsoft.com/office/officeart/2018/2/layout/IconVerticalSolidList"/>
    <dgm:cxn modelId="{FD591A54-67C0-4757-A554-B8AF24DBB3FC}" type="presParOf" srcId="{4B077834-F38C-4897-BE72-0E2CC8F65A71}" destId="{6A302AB4-E3D5-4DEA-BEC3-04472032116D}" srcOrd="6" destOrd="0" presId="urn:microsoft.com/office/officeart/2018/2/layout/IconVerticalSolidList"/>
    <dgm:cxn modelId="{5F2FB402-9351-40DD-BF92-826C77A04DE9}" type="presParOf" srcId="{6A302AB4-E3D5-4DEA-BEC3-04472032116D}" destId="{AFA52D34-D610-4498-A327-C55FBE531389}" srcOrd="0" destOrd="0" presId="urn:microsoft.com/office/officeart/2018/2/layout/IconVerticalSolidList"/>
    <dgm:cxn modelId="{463592F6-2E1A-4306-9E36-783954245F09}" type="presParOf" srcId="{6A302AB4-E3D5-4DEA-BEC3-04472032116D}" destId="{CFB825F9-A61D-47B4-A6F7-E18E10D42529}" srcOrd="1" destOrd="0" presId="urn:microsoft.com/office/officeart/2018/2/layout/IconVerticalSolidList"/>
    <dgm:cxn modelId="{5821E669-0EAA-4CC8-9F6D-85E70D891B68}" type="presParOf" srcId="{6A302AB4-E3D5-4DEA-BEC3-04472032116D}" destId="{6B35D065-1888-4741-BDED-F1B12AAA29DB}" srcOrd="2" destOrd="0" presId="urn:microsoft.com/office/officeart/2018/2/layout/IconVerticalSolidList"/>
    <dgm:cxn modelId="{44DD1C13-BEB7-4D37-8E64-CF233ADA74E2}" type="presParOf" srcId="{6A302AB4-E3D5-4DEA-BEC3-04472032116D}" destId="{764C3EB8-3126-4AEE-82E1-FFCA17032D90}" srcOrd="3" destOrd="0" presId="urn:microsoft.com/office/officeart/2018/2/layout/IconVerticalSolidList"/>
    <dgm:cxn modelId="{FFD4A10C-B2B8-4C64-A7F1-666C8AEE7685}" type="presParOf" srcId="{4B077834-F38C-4897-BE72-0E2CC8F65A71}" destId="{11A90C64-CD48-46F1-AD30-0BF273BE440C}" srcOrd="7" destOrd="0" presId="urn:microsoft.com/office/officeart/2018/2/layout/IconVerticalSolidList"/>
    <dgm:cxn modelId="{845E3A6F-0560-43A9-BE53-6E08856693D6}" type="presParOf" srcId="{4B077834-F38C-4897-BE72-0E2CC8F65A71}" destId="{0E8F878D-293E-482F-9098-C7023B45284B}" srcOrd="8" destOrd="0" presId="urn:microsoft.com/office/officeart/2018/2/layout/IconVerticalSolidList"/>
    <dgm:cxn modelId="{3CB0A362-F920-40E5-9E47-C7F5CC22B821}" type="presParOf" srcId="{0E8F878D-293E-482F-9098-C7023B45284B}" destId="{D3040F22-DF0F-441F-A217-676B9922B7AC}" srcOrd="0" destOrd="0" presId="urn:microsoft.com/office/officeart/2018/2/layout/IconVerticalSolidList"/>
    <dgm:cxn modelId="{3F3D5379-B61F-4B24-AC0E-D7E002B705A8}" type="presParOf" srcId="{0E8F878D-293E-482F-9098-C7023B45284B}" destId="{3F894EA4-911B-4F7D-A7C1-F8DE7F73DD91}" srcOrd="1" destOrd="0" presId="urn:microsoft.com/office/officeart/2018/2/layout/IconVerticalSolidList"/>
    <dgm:cxn modelId="{69BE6906-C965-46D0-8285-684925725A7B}" type="presParOf" srcId="{0E8F878D-293E-482F-9098-C7023B45284B}" destId="{631589D9-E45B-4135-A17E-10199632DDA7}" srcOrd="2" destOrd="0" presId="urn:microsoft.com/office/officeart/2018/2/layout/IconVerticalSolidList"/>
    <dgm:cxn modelId="{57F758BC-5DF4-41B1-90D6-71693F707212}" type="presParOf" srcId="{0E8F878D-293E-482F-9098-C7023B45284B}" destId="{CE4190E2-6B5B-4A97-A274-042E4BF30F8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3012A4-EB5D-49B1-8DDD-6B5A44650AF1}"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5EECA11-CBF4-4825-B3A2-B46A46123071}">
      <dgm:prSet/>
      <dgm:spPr/>
      <dgm:t>
        <a:bodyPr/>
        <a:lstStyle/>
        <a:p>
          <a:pPr>
            <a:lnSpc>
              <a:spcPct val="100000"/>
            </a:lnSpc>
          </a:pPr>
          <a:r>
            <a:rPr lang="en-US" dirty="0"/>
            <a:t> For example, " I went to the  bank for a deposit" and </a:t>
          </a:r>
          <a:r>
            <a:rPr lang="en-US" b="1" dirty="0"/>
            <a:t> </a:t>
          </a:r>
          <a:r>
            <a:rPr lang="en-US" dirty="0"/>
            <a:t>“there is a nice bench on the </a:t>
          </a:r>
          <a:r>
            <a:rPr lang="en-US" u="sng" dirty="0"/>
            <a:t>bank</a:t>
          </a:r>
          <a:r>
            <a:rPr lang="en-US" dirty="0"/>
            <a:t> of the river”.</a:t>
          </a:r>
        </a:p>
      </dgm:t>
    </dgm:pt>
    <dgm:pt modelId="{0F98C962-B586-4290-8A65-1435B3BA5BAC}" type="parTrans" cxnId="{13D6F68E-6E73-4FE3-B167-CC323117241C}">
      <dgm:prSet/>
      <dgm:spPr/>
    </dgm:pt>
    <dgm:pt modelId="{79190477-6A57-44BA-8822-5A9B29BB4B9B}" type="sibTrans" cxnId="{13D6F68E-6E73-4FE3-B167-CC323117241C}">
      <dgm:prSet/>
      <dgm:spPr/>
    </dgm:pt>
    <dgm:pt modelId="{BCBDD0CC-8EFB-4C13-813F-140148502B80}">
      <dgm:prSet/>
      <dgm:spPr/>
      <dgm:t>
        <a:bodyPr/>
        <a:lstStyle/>
        <a:p>
          <a:pPr>
            <a:lnSpc>
              <a:spcPct val="100000"/>
            </a:lnSpc>
          </a:pPr>
          <a:r>
            <a:rPr lang="en-US" dirty="0">
              <a:cs typeface="Segoe UI Semibold"/>
            </a:rPr>
            <a:t>For each word, there is one numerical representation. They </a:t>
          </a:r>
          <a:r>
            <a:rPr lang="en-US" dirty="0" err="1">
              <a:cs typeface="Segoe UI Semibold"/>
            </a:rPr>
            <a:t>gnore</a:t>
          </a:r>
          <a:r>
            <a:rPr lang="en-US" dirty="0">
              <a:cs typeface="Segoe UI Semibold"/>
            </a:rPr>
            <a:t> the context and cannot handle scenarios of the </a:t>
          </a:r>
          <a:r>
            <a:rPr lang="en-US" dirty="0"/>
            <a:t>same words but with different meanings. </a:t>
          </a:r>
          <a:endParaRPr lang="en-US" sz="3000" dirty="0">
            <a:solidFill>
              <a:srgbClr val="010000"/>
            </a:solidFill>
            <a:latin typeface="Segoe UI Semibold"/>
            <a:cs typeface="Segoe UI Semibold"/>
          </a:endParaRPr>
        </a:p>
      </dgm:t>
    </dgm:pt>
    <dgm:pt modelId="{BBC8FB99-0084-420D-A9E6-D98BE380D67C}" type="parTrans" cxnId="{AB174BD8-65EE-4B00-BF8A-D08E94AD95E6}">
      <dgm:prSet/>
      <dgm:spPr/>
    </dgm:pt>
    <dgm:pt modelId="{05774B9A-AB4B-4EE9-8438-E15E5E9EF336}" type="sibTrans" cxnId="{AB174BD8-65EE-4B00-BF8A-D08E94AD95E6}">
      <dgm:prSet/>
      <dgm:spPr/>
    </dgm:pt>
    <dgm:pt modelId="{5198952E-0AA4-4D7B-99C0-7B748CA60294}" type="pres">
      <dgm:prSet presAssocID="{553012A4-EB5D-49B1-8DDD-6B5A44650AF1}" presName="root" presStyleCnt="0">
        <dgm:presLayoutVars>
          <dgm:dir/>
          <dgm:resizeHandles val="exact"/>
        </dgm:presLayoutVars>
      </dgm:prSet>
      <dgm:spPr/>
    </dgm:pt>
    <dgm:pt modelId="{421CDB0F-E629-4F88-BD0A-642621159D55}" type="pres">
      <dgm:prSet presAssocID="{BCBDD0CC-8EFB-4C13-813F-140148502B80}" presName="compNode" presStyleCnt="0"/>
      <dgm:spPr/>
    </dgm:pt>
    <dgm:pt modelId="{5B2F597B-AAC4-405F-8034-284291D531E4}" type="pres">
      <dgm:prSet presAssocID="{BCBDD0CC-8EFB-4C13-813F-140148502B80}" presName="bgRect" presStyleLbl="bgShp" presStyleIdx="0" presStyleCnt="2"/>
      <dgm:spPr/>
    </dgm:pt>
    <dgm:pt modelId="{C6BF3731-8A1C-4DF5-AAC5-804CDFCDFB16}" type="pres">
      <dgm:prSet presAssocID="{BCBDD0CC-8EFB-4C13-813F-140148502B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tcoin"/>
        </a:ext>
      </dgm:extLst>
    </dgm:pt>
    <dgm:pt modelId="{CF350567-7005-4ECB-A976-C76A365DA9AB}" type="pres">
      <dgm:prSet presAssocID="{BCBDD0CC-8EFB-4C13-813F-140148502B80}" presName="spaceRect" presStyleCnt="0"/>
      <dgm:spPr/>
    </dgm:pt>
    <dgm:pt modelId="{8D6C945A-BD23-48D7-8F84-A30B54451518}" type="pres">
      <dgm:prSet presAssocID="{BCBDD0CC-8EFB-4C13-813F-140148502B80}" presName="parTx" presStyleLbl="revTx" presStyleIdx="0" presStyleCnt="2">
        <dgm:presLayoutVars>
          <dgm:chMax val="0"/>
          <dgm:chPref val="0"/>
        </dgm:presLayoutVars>
      </dgm:prSet>
      <dgm:spPr/>
    </dgm:pt>
    <dgm:pt modelId="{768A79AD-0003-45DF-9D96-18FE8F37ADF6}" type="pres">
      <dgm:prSet presAssocID="{05774B9A-AB4B-4EE9-8438-E15E5E9EF336}" presName="sibTrans" presStyleCnt="0"/>
      <dgm:spPr/>
    </dgm:pt>
    <dgm:pt modelId="{E3E72CCC-F8BE-4FF5-A873-F03F39412185}" type="pres">
      <dgm:prSet presAssocID="{F5EECA11-CBF4-4825-B3A2-B46A46123071}" presName="compNode" presStyleCnt="0"/>
      <dgm:spPr/>
    </dgm:pt>
    <dgm:pt modelId="{ED42829B-D5C9-43B9-9941-EB98B7B51342}" type="pres">
      <dgm:prSet presAssocID="{F5EECA11-CBF4-4825-B3A2-B46A46123071}" presName="bgRect" presStyleLbl="bgShp" presStyleIdx="1" presStyleCnt="2"/>
      <dgm:spPr/>
    </dgm:pt>
    <dgm:pt modelId="{9C2F0DE8-A082-4779-92F1-A6049B9EAEA1}" type="pres">
      <dgm:prSet presAssocID="{F5EECA11-CBF4-4825-B3A2-B46A46123071}"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tcoin"/>
        </a:ext>
      </dgm:extLst>
    </dgm:pt>
    <dgm:pt modelId="{82EC57F5-A6EC-4284-857F-9A6E032C2440}" type="pres">
      <dgm:prSet presAssocID="{F5EECA11-CBF4-4825-B3A2-B46A46123071}" presName="spaceRect" presStyleCnt="0"/>
      <dgm:spPr/>
    </dgm:pt>
    <dgm:pt modelId="{28CF5EC1-5C9F-4280-9C4D-592460D24E65}" type="pres">
      <dgm:prSet presAssocID="{F5EECA11-CBF4-4825-B3A2-B46A46123071}" presName="parTx" presStyleLbl="revTx" presStyleIdx="1" presStyleCnt="2">
        <dgm:presLayoutVars>
          <dgm:chMax val="0"/>
          <dgm:chPref val="0"/>
        </dgm:presLayoutVars>
      </dgm:prSet>
      <dgm:spPr/>
    </dgm:pt>
  </dgm:ptLst>
  <dgm:cxnLst>
    <dgm:cxn modelId="{C1CBB014-D5A4-43A0-BE62-AA18D6DD107E}" type="presOf" srcId="{BCBDD0CC-8EFB-4C13-813F-140148502B80}" destId="{8D6C945A-BD23-48D7-8F84-A30B54451518}" srcOrd="0" destOrd="0" presId="urn:microsoft.com/office/officeart/2018/2/layout/IconVerticalSolidList"/>
    <dgm:cxn modelId="{13D6F68E-6E73-4FE3-B167-CC323117241C}" srcId="{553012A4-EB5D-49B1-8DDD-6B5A44650AF1}" destId="{F5EECA11-CBF4-4825-B3A2-B46A46123071}" srcOrd="1" destOrd="0" parTransId="{0F98C962-B586-4290-8A65-1435B3BA5BAC}" sibTransId="{79190477-6A57-44BA-8822-5A9B29BB4B9B}"/>
    <dgm:cxn modelId="{1E545EB6-EB5D-4051-BEA7-1F46FB615C4A}" type="presOf" srcId="{553012A4-EB5D-49B1-8DDD-6B5A44650AF1}" destId="{5198952E-0AA4-4D7B-99C0-7B748CA60294}" srcOrd="0" destOrd="0" presId="urn:microsoft.com/office/officeart/2018/2/layout/IconVerticalSolidList"/>
    <dgm:cxn modelId="{AB174BD8-65EE-4B00-BF8A-D08E94AD95E6}" srcId="{553012A4-EB5D-49B1-8DDD-6B5A44650AF1}" destId="{BCBDD0CC-8EFB-4C13-813F-140148502B80}" srcOrd="0" destOrd="0" parTransId="{BBC8FB99-0084-420D-A9E6-D98BE380D67C}" sibTransId="{05774B9A-AB4B-4EE9-8438-E15E5E9EF336}"/>
    <dgm:cxn modelId="{88183DE4-2AAC-42F7-A266-AD8AC34DAF7F}" type="presOf" srcId="{F5EECA11-CBF4-4825-B3A2-B46A46123071}" destId="{28CF5EC1-5C9F-4280-9C4D-592460D24E65}" srcOrd="0" destOrd="0" presId="urn:microsoft.com/office/officeart/2018/2/layout/IconVerticalSolidList"/>
    <dgm:cxn modelId="{EE335398-1597-4294-B943-506AFF0E4D82}" type="presParOf" srcId="{5198952E-0AA4-4D7B-99C0-7B748CA60294}" destId="{421CDB0F-E629-4F88-BD0A-642621159D55}" srcOrd="0" destOrd="0" presId="urn:microsoft.com/office/officeart/2018/2/layout/IconVerticalSolidList"/>
    <dgm:cxn modelId="{36B9B096-66EB-4842-93B5-806DFBE5362F}" type="presParOf" srcId="{421CDB0F-E629-4F88-BD0A-642621159D55}" destId="{5B2F597B-AAC4-405F-8034-284291D531E4}" srcOrd="0" destOrd="0" presId="urn:microsoft.com/office/officeart/2018/2/layout/IconVerticalSolidList"/>
    <dgm:cxn modelId="{2C194BB9-54AE-4925-80E4-9FB3BAB65D49}" type="presParOf" srcId="{421CDB0F-E629-4F88-BD0A-642621159D55}" destId="{C6BF3731-8A1C-4DF5-AAC5-804CDFCDFB16}" srcOrd="1" destOrd="0" presId="urn:microsoft.com/office/officeart/2018/2/layout/IconVerticalSolidList"/>
    <dgm:cxn modelId="{37EF7641-A336-4D7E-80CD-36C0EFC648C3}" type="presParOf" srcId="{421CDB0F-E629-4F88-BD0A-642621159D55}" destId="{CF350567-7005-4ECB-A976-C76A365DA9AB}" srcOrd="2" destOrd="0" presId="urn:microsoft.com/office/officeart/2018/2/layout/IconVerticalSolidList"/>
    <dgm:cxn modelId="{98A87031-333D-444E-A1F8-1B6475DA5852}" type="presParOf" srcId="{421CDB0F-E629-4F88-BD0A-642621159D55}" destId="{8D6C945A-BD23-48D7-8F84-A30B54451518}" srcOrd="3" destOrd="0" presId="urn:microsoft.com/office/officeart/2018/2/layout/IconVerticalSolidList"/>
    <dgm:cxn modelId="{EBD58150-CEC1-4815-85CE-2B530073D0E1}" type="presParOf" srcId="{5198952E-0AA4-4D7B-99C0-7B748CA60294}" destId="{768A79AD-0003-45DF-9D96-18FE8F37ADF6}" srcOrd="1" destOrd="0" presId="urn:microsoft.com/office/officeart/2018/2/layout/IconVerticalSolidList"/>
    <dgm:cxn modelId="{AC5CCC36-D3AD-4514-9B00-32C471931745}" type="presParOf" srcId="{5198952E-0AA4-4D7B-99C0-7B748CA60294}" destId="{E3E72CCC-F8BE-4FF5-A873-F03F39412185}" srcOrd="2" destOrd="0" presId="urn:microsoft.com/office/officeart/2018/2/layout/IconVerticalSolidList"/>
    <dgm:cxn modelId="{A7C78161-AFD5-4CB8-9D36-2833FA0EF63B}" type="presParOf" srcId="{E3E72CCC-F8BE-4FF5-A873-F03F39412185}" destId="{ED42829B-D5C9-43B9-9941-EB98B7B51342}" srcOrd="0" destOrd="0" presId="urn:microsoft.com/office/officeart/2018/2/layout/IconVerticalSolidList"/>
    <dgm:cxn modelId="{5E82D5F8-705C-4AAF-B4C9-912EA49D0F59}" type="presParOf" srcId="{E3E72CCC-F8BE-4FF5-A873-F03F39412185}" destId="{9C2F0DE8-A082-4779-92F1-A6049B9EAEA1}" srcOrd="1" destOrd="0" presId="urn:microsoft.com/office/officeart/2018/2/layout/IconVerticalSolidList"/>
    <dgm:cxn modelId="{312A854E-0061-4E5B-BD89-01A398ECCB69}" type="presParOf" srcId="{E3E72CCC-F8BE-4FF5-A873-F03F39412185}" destId="{82EC57F5-A6EC-4284-857F-9A6E032C2440}" srcOrd="2" destOrd="0" presId="urn:microsoft.com/office/officeart/2018/2/layout/IconVerticalSolidList"/>
    <dgm:cxn modelId="{F0C3F2C8-04F1-45A7-BF4E-81DF2CCD721A}" type="presParOf" srcId="{E3E72CCC-F8BE-4FF5-A873-F03F39412185}" destId="{28CF5EC1-5C9F-4280-9C4D-592460D24E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9D3B89-D807-42EA-8933-53F13D704379}">
      <dsp:nvSpPr>
        <dsp:cNvPr id="0" name=""/>
        <dsp:cNvSpPr/>
      </dsp:nvSpPr>
      <dsp:spPr>
        <a:xfrm>
          <a:off x="0" y="326156"/>
          <a:ext cx="11018837" cy="27783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5184" tIns="437388" rIns="855184"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Introduction of NLP pipeline </a:t>
          </a:r>
        </a:p>
        <a:p>
          <a:pPr marL="228600" lvl="1" indent="-228600" algn="l" defTabSz="933450">
            <a:lnSpc>
              <a:spcPct val="90000"/>
            </a:lnSpc>
            <a:spcBef>
              <a:spcPct val="0"/>
            </a:spcBef>
            <a:spcAft>
              <a:spcPct val="15000"/>
            </a:spcAft>
            <a:buChar char="•"/>
          </a:pPr>
          <a:r>
            <a:rPr lang="en-US" sz="2100" kern="1200"/>
            <a:t>NLP data preprocessing </a:t>
          </a:r>
        </a:p>
        <a:p>
          <a:pPr marL="228600" lvl="1" indent="-228600" algn="l" defTabSz="933450">
            <a:lnSpc>
              <a:spcPct val="90000"/>
            </a:lnSpc>
            <a:spcBef>
              <a:spcPct val="0"/>
            </a:spcBef>
            <a:spcAft>
              <a:spcPct val="15000"/>
            </a:spcAft>
            <a:buChar char="•"/>
          </a:pPr>
          <a:r>
            <a:rPr lang="en-US" sz="2100" kern="1200"/>
            <a:t>TF-IDF</a:t>
          </a:r>
        </a:p>
        <a:p>
          <a:pPr marL="228600" lvl="1" indent="-228600" algn="l" defTabSz="933450">
            <a:lnSpc>
              <a:spcPct val="90000"/>
            </a:lnSpc>
            <a:spcBef>
              <a:spcPct val="0"/>
            </a:spcBef>
            <a:spcAft>
              <a:spcPct val="15000"/>
            </a:spcAft>
            <a:buChar char="•"/>
          </a:pPr>
          <a:r>
            <a:rPr lang="en-US" sz="2100" kern="1200"/>
            <a:t>Word2vec, Doc2Vec</a:t>
          </a:r>
        </a:p>
        <a:p>
          <a:pPr marL="228600" lvl="1" indent="-228600" algn="l" defTabSz="933450">
            <a:lnSpc>
              <a:spcPct val="90000"/>
            </a:lnSpc>
            <a:spcBef>
              <a:spcPct val="0"/>
            </a:spcBef>
            <a:spcAft>
              <a:spcPct val="15000"/>
            </a:spcAft>
            <a:buChar char="•"/>
          </a:pPr>
          <a:r>
            <a:rPr lang="en-US" sz="2100" kern="1200"/>
            <a:t>BERT</a:t>
          </a:r>
        </a:p>
        <a:p>
          <a:pPr marL="228600" lvl="1" indent="-228600" algn="l" defTabSz="933450">
            <a:lnSpc>
              <a:spcPct val="90000"/>
            </a:lnSpc>
            <a:spcBef>
              <a:spcPct val="0"/>
            </a:spcBef>
            <a:spcAft>
              <a:spcPct val="15000"/>
            </a:spcAft>
            <a:buChar char="•"/>
          </a:pPr>
          <a:r>
            <a:rPr lang="en-US" sz="2100" kern="1200"/>
            <a:t>Transformer-based text generation </a:t>
          </a:r>
        </a:p>
      </dsp:txBody>
      <dsp:txXfrm>
        <a:off x="0" y="326156"/>
        <a:ext cx="11018837" cy="2778300"/>
      </dsp:txXfrm>
    </dsp:sp>
    <dsp:sp modelId="{E6B6E426-9B34-40D3-AC2B-ED8352B84E50}">
      <dsp:nvSpPr>
        <dsp:cNvPr id="0" name=""/>
        <dsp:cNvSpPr/>
      </dsp:nvSpPr>
      <dsp:spPr>
        <a:xfrm>
          <a:off x="550941" y="16196"/>
          <a:ext cx="7713186" cy="61992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933450">
            <a:lnSpc>
              <a:spcPct val="90000"/>
            </a:lnSpc>
            <a:spcBef>
              <a:spcPct val="0"/>
            </a:spcBef>
            <a:spcAft>
              <a:spcPct val="35000"/>
            </a:spcAft>
            <a:buNone/>
          </a:pPr>
          <a:r>
            <a:rPr lang="en-US" sz="2100" kern="1200"/>
            <a:t>Theoretical Part</a:t>
          </a:r>
        </a:p>
      </dsp:txBody>
      <dsp:txXfrm>
        <a:off x="581203" y="46458"/>
        <a:ext cx="7652662" cy="559396"/>
      </dsp:txXfrm>
    </dsp:sp>
    <dsp:sp modelId="{99CC00C6-D739-4CBC-A340-E91E53A6D07A}">
      <dsp:nvSpPr>
        <dsp:cNvPr id="0" name=""/>
        <dsp:cNvSpPr/>
      </dsp:nvSpPr>
      <dsp:spPr>
        <a:xfrm>
          <a:off x="0" y="3527816"/>
          <a:ext cx="11018837" cy="1289925"/>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55184" tIns="437388" rIns="855184"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a:t>Build a Valentines’ Day Excuse Bot</a:t>
          </a:r>
        </a:p>
        <a:p>
          <a:pPr marL="228600" lvl="1" indent="-228600" algn="l" defTabSz="933450">
            <a:lnSpc>
              <a:spcPct val="90000"/>
            </a:lnSpc>
            <a:spcBef>
              <a:spcPct val="0"/>
            </a:spcBef>
            <a:spcAft>
              <a:spcPct val="15000"/>
            </a:spcAft>
            <a:buChar char="•"/>
          </a:pPr>
          <a:r>
            <a:rPr lang="en-US" sz="2100" kern="1200"/>
            <a:t>Learn how to do NLP classification</a:t>
          </a:r>
        </a:p>
      </dsp:txBody>
      <dsp:txXfrm>
        <a:off x="0" y="3527816"/>
        <a:ext cx="11018837" cy="1289925"/>
      </dsp:txXfrm>
    </dsp:sp>
    <dsp:sp modelId="{B828B257-5245-4EB5-B831-DCB1B11B4BC7}">
      <dsp:nvSpPr>
        <dsp:cNvPr id="0" name=""/>
        <dsp:cNvSpPr/>
      </dsp:nvSpPr>
      <dsp:spPr>
        <a:xfrm>
          <a:off x="550941" y="3217856"/>
          <a:ext cx="7713186" cy="619920"/>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91540" tIns="0" rIns="291540" bIns="0" numCol="1" spcCol="1270" anchor="ctr" anchorCtr="0">
          <a:noAutofit/>
        </a:bodyPr>
        <a:lstStyle/>
        <a:p>
          <a:pPr marL="0" lvl="0" indent="0" algn="l" defTabSz="933450">
            <a:lnSpc>
              <a:spcPct val="90000"/>
            </a:lnSpc>
            <a:spcBef>
              <a:spcPct val="0"/>
            </a:spcBef>
            <a:spcAft>
              <a:spcPct val="35000"/>
            </a:spcAft>
            <a:buNone/>
          </a:pPr>
          <a:r>
            <a:rPr lang="en-US" sz="2100" kern="1200"/>
            <a:t>Code Lab: </a:t>
          </a:r>
        </a:p>
      </dsp:txBody>
      <dsp:txXfrm>
        <a:off x="581203" y="3248118"/>
        <a:ext cx="7652662" cy="5593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B910FF-E95B-4A60-84F2-0D54E91FC6FC}">
      <dsp:nvSpPr>
        <dsp:cNvPr id="0" name=""/>
        <dsp:cNvSpPr/>
      </dsp:nvSpPr>
      <dsp:spPr>
        <a:xfrm>
          <a:off x="3228" y="752306"/>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Anaconda 3 (Python 3.5+)​</a:t>
          </a:r>
          <a:endParaRPr lang="en-US" sz="2800" kern="1200"/>
        </a:p>
      </dsp:txBody>
      <dsp:txXfrm>
        <a:off x="3228" y="752306"/>
        <a:ext cx="2561018" cy="1536611"/>
      </dsp:txXfrm>
    </dsp:sp>
    <dsp:sp modelId="{7F8BAACE-1B87-4F0E-8628-0BEF487166AA}">
      <dsp:nvSpPr>
        <dsp:cNvPr id="0" name=""/>
        <dsp:cNvSpPr/>
      </dsp:nvSpPr>
      <dsp:spPr>
        <a:xfrm>
          <a:off x="2820349" y="752306"/>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Keras (+ Tensorflow backend)​</a:t>
          </a:r>
          <a:endParaRPr lang="en-US" sz="2800" kern="1200"/>
        </a:p>
      </dsp:txBody>
      <dsp:txXfrm>
        <a:off x="2820349" y="752306"/>
        <a:ext cx="2561018" cy="1536611"/>
      </dsp:txXfrm>
    </dsp:sp>
    <dsp:sp modelId="{2EC6C42F-D130-448A-9BAC-4B5B4E22D33B}">
      <dsp:nvSpPr>
        <dsp:cNvPr id="0" name=""/>
        <dsp:cNvSpPr/>
      </dsp:nvSpPr>
      <dsp:spPr>
        <a:xfrm>
          <a:off x="5637469" y="752306"/>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Gensim​</a:t>
          </a:r>
          <a:endParaRPr lang="en-US" sz="2800" kern="1200"/>
        </a:p>
      </dsp:txBody>
      <dsp:txXfrm>
        <a:off x="5637469" y="752306"/>
        <a:ext cx="2561018" cy="1536611"/>
      </dsp:txXfrm>
    </dsp:sp>
    <dsp:sp modelId="{F7D923C5-15F4-453D-85D2-43C359C7C9BF}">
      <dsp:nvSpPr>
        <dsp:cNvPr id="0" name=""/>
        <dsp:cNvSpPr/>
      </dsp:nvSpPr>
      <dsp:spPr>
        <a:xfrm>
          <a:off x="8454590" y="752306"/>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NLTK​</a:t>
          </a:r>
          <a:endParaRPr lang="en-US" sz="2800" kern="1200"/>
        </a:p>
      </dsp:txBody>
      <dsp:txXfrm>
        <a:off x="8454590" y="752306"/>
        <a:ext cx="2561018" cy="1536611"/>
      </dsp:txXfrm>
    </dsp:sp>
    <dsp:sp modelId="{2E0B2B96-43F7-4799-B20F-00372B75A71D}">
      <dsp:nvSpPr>
        <dsp:cNvPr id="0" name=""/>
        <dsp:cNvSpPr/>
      </dsp:nvSpPr>
      <dsp:spPr>
        <a:xfrm>
          <a:off x="3228" y="2545019"/>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pytorch</a:t>
          </a:r>
          <a:endParaRPr lang="en-US" sz="2800" kern="1200"/>
        </a:p>
      </dsp:txBody>
      <dsp:txXfrm>
        <a:off x="3228" y="2545019"/>
        <a:ext cx="2561018" cy="1536611"/>
      </dsp:txXfrm>
    </dsp:sp>
    <dsp:sp modelId="{D9137BB4-2FCB-4FD3-9995-9E7720A14FFA}">
      <dsp:nvSpPr>
        <dsp:cNvPr id="0" name=""/>
        <dsp:cNvSpPr/>
      </dsp:nvSpPr>
      <dsp:spPr>
        <a:xfrm>
          <a:off x="2820349" y="2545019"/>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Transformers</a:t>
          </a:r>
          <a:endParaRPr lang="en-US" sz="2800" kern="1200"/>
        </a:p>
      </dsp:txBody>
      <dsp:txXfrm>
        <a:off x="2820349" y="2545019"/>
        <a:ext cx="2561018" cy="1536611"/>
      </dsp:txXfrm>
    </dsp:sp>
    <dsp:sp modelId="{65A5B991-F7D2-490D-8AAA-E87FAEB91043}">
      <dsp:nvSpPr>
        <dsp:cNvPr id="0" name=""/>
        <dsp:cNvSpPr/>
      </dsp:nvSpPr>
      <dsp:spPr>
        <a:xfrm>
          <a:off x="5637469" y="2545019"/>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sklearn</a:t>
          </a:r>
          <a:endParaRPr lang="en-US" sz="2800" kern="1200"/>
        </a:p>
      </dsp:txBody>
      <dsp:txXfrm>
        <a:off x="5637469" y="2545019"/>
        <a:ext cx="2561018" cy="1536611"/>
      </dsp:txXfrm>
    </dsp:sp>
    <dsp:sp modelId="{22961794-1B08-40D3-88C7-D133F3273A6A}">
      <dsp:nvSpPr>
        <dsp:cNvPr id="0" name=""/>
        <dsp:cNvSpPr/>
      </dsp:nvSpPr>
      <dsp:spPr>
        <a:xfrm>
          <a:off x="8454590" y="2545019"/>
          <a:ext cx="2561018" cy="1536611"/>
        </a:xfrm>
        <a:prstGeom prst="rect">
          <a:avLst/>
        </a:prstGeom>
        <a:solidFill>
          <a:schemeClr val="accent2">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baseline="0"/>
            <a:t>Github link</a:t>
          </a:r>
          <a:endParaRPr lang="en-US" sz="2800" kern="1200"/>
        </a:p>
      </dsp:txBody>
      <dsp:txXfrm>
        <a:off x="8454590" y="2545019"/>
        <a:ext cx="2561018" cy="153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E431B-C697-492A-B850-E4ACC1AD3A8B}">
      <dsp:nvSpPr>
        <dsp:cNvPr id="0" name=""/>
        <dsp:cNvSpPr/>
      </dsp:nvSpPr>
      <dsp:spPr>
        <a:xfrm>
          <a:off x="0" y="2006"/>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261ED4-E915-458F-98DD-6D5B69BB7C65}">
      <dsp:nvSpPr>
        <dsp:cNvPr id="0" name=""/>
        <dsp:cNvSpPr/>
      </dsp:nvSpPr>
      <dsp:spPr>
        <a:xfrm>
          <a:off x="307589" y="230792"/>
          <a:ext cx="559254" cy="559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EC0D8D5-2B4F-4B50-B0C3-9F5E82E0B28A}">
      <dsp:nvSpPr>
        <dsp:cNvPr id="0" name=""/>
        <dsp:cNvSpPr/>
      </dsp:nvSpPr>
      <dsp:spPr>
        <a:xfrm>
          <a:off x="1174434" y="2006"/>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kern="1200"/>
            <a:t>1. Data Cleaning </a:t>
          </a:r>
        </a:p>
      </dsp:txBody>
      <dsp:txXfrm>
        <a:off x="1174434" y="2006"/>
        <a:ext cx="9844403" cy="1016826"/>
      </dsp:txXfrm>
    </dsp:sp>
    <dsp:sp modelId="{D7BEAF08-DFCE-40A4-A9B0-B340EAFE289F}">
      <dsp:nvSpPr>
        <dsp:cNvPr id="0" name=""/>
        <dsp:cNvSpPr/>
      </dsp:nvSpPr>
      <dsp:spPr>
        <a:xfrm>
          <a:off x="0" y="1273039"/>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44A15A-7935-4C33-9F80-84E254EA6A11}">
      <dsp:nvSpPr>
        <dsp:cNvPr id="0" name=""/>
        <dsp:cNvSpPr/>
      </dsp:nvSpPr>
      <dsp:spPr>
        <a:xfrm>
          <a:off x="307589" y="1501825"/>
          <a:ext cx="559254" cy="559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87008BD-3098-4912-BBBB-BEE14C552DE2}">
      <dsp:nvSpPr>
        <dsp:cNvPr id="0" name=""/>
        <dsp:cNvSpPr/>
      </dsp:nvSpPr>
      <dsp:spPr>
        <a:xfrm>
          <a:off x="1174434" y="1273039"/>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kern="1200"/>
            <a:t>2. Vectorization </a:t>
          </a:r>
        </a:p>
      </dsp:txBody>
      <dsp:txXfrm>
        <a:off x="1174434" y="1273039"/>
        <a:ext cx="9844403" cy="1016826"/>
      </dsp:txXfrm>
    </dsp:sp>
    <dsp:sp modelId="{507ADB32-3C8F-486A-9F86-746EB4C5D477}">
      <dsp:nvSpPr>
        <dsp:cNvPr id="0" name=""/>
        <dsp:cNvSpPr/>
      </dsp:nvSpPr>
      <dsp:spPr>
        <a:xfrm>
          <a:off x="0" y="2544072"/>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7F6C67-CA42-4222-A50E-801F1110358F}">
      <dsp:nvSpPr>
        <dsp:cNvPr id="0" name=""/>
        <dsp:cNvSpPr/>
      </dsp:nvSpPr>
      <dsp:spPr>
        <a:xfrm>
          <a:off x="307589" y="2772858"/>
          <a:ext cx="559254" cy="559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B6E2A6-D79F-4C55-82AC-EEA7FB86A06D}">
      <dsp:nvSpPr>
        <dsp:cNvPr id="0" name=""/>
        <dsp:cNvSpPr/>
      </dsp:nvSpPr>
      <dsp:spPr>
        <a:xfrm>
          <a:off x="1174434" y="2544072"/>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kern="1200"/>
            <a:t>3. Finalize features</a:t>
          </a:r>
        </a:p>
      </dsp:txBody>
      <dsp:txXfrm>
        <a:off x="1174434" y="2544072"/>
        <a:ext cx="9844403" cy="1016826"/>
      </dsp:txXfrm>
    </dsp:sp>
    <dsp:sp modelId="{CD9D285A-8CD0-4046-AD5D-13ECFC9F303E}">
      <dsp:nvSpPr>
        <dsp:cNvPr id="0" name=""/>
        <dsp:cNvSpPr/>
      </dsp:nvSpPr>
      <dsp:spPr>
        <a:xfrm>
          <a:off x="0" y="3815105"/>
          <a:ext cx="11018837" cy="1016826"/>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14B38B-ADC0-4BAE-875C-93DB99E94440}">
      <dsp:nvSpPr>
        <dsp:cNvPr id="0" name=""/>
        <dsp:cNvSpPr/>
      </dsp:nvSpPr>
      <dsp:spPr>
        <a:xfrm>
          <a:off x="307589" y="4043891"/>
          <a:ext cx="559254" cy="5592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1F84EE7-93BD-48AF-8BA7-02A643E23DF6}">
      <dsp:nvSpPr>
        <dsp:cNvPr id="0" name=""/>
        <dsp:cNvSpPr/>
      </dsp:nvSpPr>
      <dsp:spPr>
        <a:xfrm>
          <a:off x="1174434" y="3815105"/>
          <a:ext cx="9844403" cy="1016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14" tIns="107614" rIns="107614" bIns="107614" numCol="1" spcCol="1270" anchor="ctr" anchorCtr="0">
          <a:noAutofit/>
        </a:bodyPr>
        <a:lstStyle/>
        <a:p>
          <a:pPr marL="0" lvl="0" indent="0" algn="l" defTabSz="977900">
            <a:lnSpc>
              <a:spcPct val="90000"/>
            </a:lnSpc>
            <a:spcBef>
              <a:spcPct val="0"/>
            </a:spcBef>
            <a:spcAft>
              <a:spcPct val="35000"/>
            </a:spcAft>
            <a:buNone/>
          </a:pPr>
          <a:r>
            <a:rPr lang="en-US" sz="2200" kern="1200"/>
            <a:t>4. Classification or text generation. </a:t>
          </a:r>
        </a:p>
      </dsp:txBody>
      <dsp:txXfrm>
        <a:off x="1174434" y="3815105"/>
        <a:ext cx="9844403" cy="101682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A1A3BC-8791-4AE8-BDFD-13996B457204}">
      <dsp:nvSpPr>
        <dsp:cNvPr id="0" name=""/>
        <dsp:cNvSpPr/>
      </dsp:nvSpPr>
      <dsp:spPr>
        <a:xfrm>
          <a:off x="0" y="6133"/>
          <a:ext cx="11018837" cy="7792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15B0D5-8F1D-45A9-956B-56929C64F71B}">
      <dsp:nvSpPr>
        <dsp:cNvPr id="0" name=""/>
        <dsp:cNvSpPr/>
      </dsp:nvSpPr>
      <dsp:spPr>
        <a:xfrm>
          <a:off x="235726" y="181466"/>
          <a:ext cx="429011" cy="42859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2AABB83-6824-4D2B-9919-BABBD0AEC168}">
      <dsp:nvSpPr>
        <dsp:cNvPr id="0" name=""/>
        <dsp:cNvSpPr/>
      </dsp:nvSpPr>
      <dsp:spPr>
        <a:xfrm>
          <a:off x="900464" y="6133"/>
          <a:ext cx="10104506" cy="803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622300">
            <a:lnSpc>
              <a:spcPct val="90000"/>
            </a:lnSpc>
            <a:spcBef>
              <a:spcPct val="0"/>
            </a:spcBef>
            <a:spcAft>
              <a:spcPct val="35000"/>
            </a:spcAft>
            <a:buNone/>
          </a:pPr>
          <a:r>
            <a:rPr lang="en-US" sz="1400" kern="1200"/>
            <a:t>Problem-specific task, e.g. remove the words that don’t provide you any signal</a:t>
          </a:r>
        </a:p>
      </dsp:txBody>
      <dsp:txXfrm>
        <a:off x="900464" y="6133"/>
        <a:ext cx="10104506" cy="803611"/>
      </dsp:txXfrm>
    </dsp:sp>
    <dsp:sp modelId="{4346E6A6-3B9C-41C1-BCE6-E05FCB7B43FE}">
      <dsp:nvSpPr>
        <dsp:cNvPr id="0" name=""/>
        <dsp:cNvSpPr/>
      </dsp:nvSpPr>
      <dsp:spPr>
        <a:xfrm>
          <a:off x="0" y="1010648"/>
          <a:ext cx="11018837" cy="7792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C69CF53-52FF-43F4-88B4-269FF234AA99}">
      <dsp:nvSpPr>
        <dsp:cNvPr id="0" name=""/>
        <dsp:cNvSpPr/>
      </dsp:nvSpPr>
      <dsp:spPr>
        <a:xfrm>
          <a:off x="235726" y="1185981"/>
          <a:ext cx="429011" cy="428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2708A3-83F4-4C71-836F-5169AD7D3370}">
      <dsp:nvSpPr>
        <dsp:cNvPr id="0" name=""/>
        <dsp:cNvSpPr/>
      </dsp:nvSpPr>
      <dsp:spPr>
        <a:xfrm>
          <a:off x="900464" y="1010648"/>
          <a:ext cx="10104506" cy="803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622300">
            <a:lnSpc>
              <a:spcPct val="90000"/>
            </a:lnSpc>
            <a:spcBef>
              <a:spcPct val="0"/>
            </a:spcBef>
            <a:spcAft>
              <a:spcPct val="35000"/>
            </a:spcAft>
            <a:buNone/>
          </a:pPr>
          <a:r>
            <a:rPr lang="en-US" sz="1400" kern="1200"/>
            <a:t>Remove numbers</a:t>
          </a:r>
        </a:p>
      </dsp:txBody>
      <dsp:txXfrm>
        <a:off x="900464" y="1010648"/>
        <a:ext cx="10104506" cy="803611"/>
      </dsp:txXfrm>
    </dsp:sp>
    <dsp:sp modelId="{209A9B23-FC78-4B12-879C-EBAB69234081}">
      <dsp:nvSpPr>
        <dsp:cNvPr id="0" name=""/>
        <dsp:cNvSpPr/>
      </dsp:nvSpPr>
      <dsp:spPr>
        <a:xfrm>
          <a:off x="0" y="2015163"/>
          <a:ext cx="11018837" cy="7792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D78DCD-3F4D-4285-9F3C-C9027DB8C876}">
      <dsp:nvSpPr>
        <dsp:cNvPr id="0" name=""/>
        <dsp:cNvSpPr/>
      </dsp:nvSpPr>
      <dsp:spPr>
        <a:xfrm>
          <a:off x="235726" y="2190496"/>
          <a:ext cx="429011" cy="428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CB433E4-81EE-44BC-A965-4B68437D8F26}">
      <dsp:nvSpPr>
        <dsp:cNvPr id="0" name=""/>
        <dsp:cNvSpPr/>
      </dsp:nvSpPr>
      <dsp:spPr>
        <a:xfrm>
          <a:off x="900464" y="2015163"/>
          <a:ext cx="10104506" cy="803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622300">
            <a:lnSpc>
              <a:spcPct val="90000"/>
            </a:lnSpc>
            <a:spcBef>
              <a:spcPct val="0"/>
            </a:spcBef>
            <a:spcAft>
              <a:spcPct val="35000"/>
            </a:spcAft>
            <a:buNone/>
          </a:pPr>
          <a:r>
            <a:rPr lang="en-US" sz="1400" kern="1200"/>
            <a:t>Remove punctuation​</a:t>
          </a:r>
        </a:p>
      </dsp:txBody>
      <dsp:txXfrm>
        <a:off x="900464" y="2015163"/>
        <a:ext cx="10104506" cy="803611"/>
      </dsp:txXfrm>
    </dsp:sp>
    <dsp:sp modelId="{AFA52D34-D610-4498-A327-C55FBE531389}">
      <dsp:nvSpPr>
        <dsp:cNvPr id="0" name=""/>
        <dsp:cNvSpPr/>
      </dsp:nvSpPr>
      <dsp:spPr>
        <a:xfrm>
          <a:off x="0" y="3019677"/>
          <a:ext cx="11018837" cy="7792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B825F9-A61D-47B4-A6F7-E18E10D42529}">
      <dsp:nvSpPr>
        <dsp:cNvPr id="0" name=""/>
        <dsp:cNvSpPr/>
      </dsp:nvSpPr>
      <dsp:spPr>
        <a:xfrm>
          <a:off x="235726" y="3195011"/>
          <a:ext cx="429011" cy="42859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64C3EB8-3126-4AEE-82E1-FFCA17032D90}">
      <dsp:nvSpPr>
        <dsp:cNvPr id="0" name=""/>
        <dsp:cNvSpPr/>
      </dsp:nvSpPr>
      <dsp:spPr>
        <a:xfrm>
          <a:off x="900464" y="3019677"/>
          <a:ext cx="10104506" cy="803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622300">
            <a:lnSpc>
              <a:spcPct val="90000"/>
            </a:lnSpc>
            <a:spcBef>
              <a:spcPct val="0"/>
            </a:spcBef>
            <a:spcAft>
              <a:spcPct val="35000"/>
            </a:spcAft>
            <a:buNone/>
          </a:pPr>
          <a:r>
            <a:rPr lang="en-US" sz="1400" kern="1200"/>
            <a:t>Remove stop words (“the”, “a”, “in”, etc)</a:t>
          </a:r>
        </a:p>
      </dsp:txBody>
      <dsp:txXfrm>
        <a:off x="900464" y="3019677"/>
        <a:ext cx="10104506" cy="803611"/>
      </dsp:txXfrm>
    </dsp:sp>
    <dsp:sp modelId="{D3040F22-DF0F-441F-A217-676B9922B7AC}">
      <dsp:nvSpPr>
        <dsp:cNvPr id="0" name=""/>
        <dsp:cNvSpPr/>
      </dsp:nvSpPr>
      <dsp:spPr>
        <a:xfrm>
          <a:off x="0" y="4024192"/>
          <a:ext cx="11018837" cy="77926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894EA4-911B-4F7D-A7C1-F8DE7F73DD91}">
      <dsp:nvSpPr>
        <dsp:cNvPr id="0" name=""/>
        <dsp:cNvSpPr/>
      </dsp:nvSpPr>
      <dsp:spPr>
        <a:xfrm>
          <a:off x="235956" y="4199526"/>
          <a:ext cx="429011" cy="4285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E4190E2-6B5B-4A97-A274-042E4BF30F8D}">
      <dsp:nvSpPr>
        <dsp:cNvPr id="0" name=""/>
        <dsp:cNvSpPr/>
      </dsp:nvSpPr>
      <dsp:spPr>
        <a:xfrm>
          <a:off x="900925" y="4024192"/>
          <a:ext cx="10089758" cy="803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049" tIns="85049" rIns="85049" bIns="85049" numCol="1" spcCol="1270" anchor="ctr" anchorCtr="0">
          <a:noAutofit/>
        </a:bodyPr>
        <a:lstStyle/>
        <a:p>
          <a:pPr marL="0" lvl="0" indent="0" algn="l" defTabSz="622300">
            <a:lnSpc>
              <a:spcPct val="90000"/>
            </a:lnSpc>
            <a:spcBef>
              <a:spcPct val="0"/>
            </a:spcBef>
            <a:spcAft>
              <a:spcPct val="35000"/>
            </a:spcAft>
            <a:buNone/>
          </a:pPr>
          <a:r>
            <a:rPr lang="en-US" sz="1400" kern="1200"/>
            <a:t>Lemmatization: reducing the derived words to the root form  by considering the morphological analysis of the words. You will have detailed dictionaries which the algorithm can look through to link the form back to the right words, e.g. “studies”, “studied” to “study”</a:t>
          </a:r>
        </a:p>
      </dsp:txBody>
      <dsp:txXfrm>
        <a:off x="900925" y="4024192"/>
        <a:ext cx="10089758" cy="8036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F597B-AAC4-405F-8034-284291D531E4}">
      <dsp:nvSpPr>
        <dsp:cNvPr id="0" name=""/>
        <dsp:cNvSpPr/>
      </dsp:nvSpPr>
      <dsp:spPr>
        <a:xfrm>
          <a:off x="0" y="785514"/>
          <a:ext cx="11018837" cy="14501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F3731-8A1C-4DF5-AAC5-804CDFCDFB16}">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C945A-BD23-48D7-8F84-A30B54451518}">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977900">
            <a:lnSpc>
              <a:spcPct val="100000"/>
            </a:lnSpc>
            <a:spcBef>
              <a:spcPct val="0"/>
            </a:spcBef>
            <a:spcAft>
              <a:spcPct val="35000"/>
            </a:spcAft>
            <a:buNone/>
          </a:pPr>
          <a:r>
            <a:rPr lang="en-US" sz="2200" kern="1200" dirty="0">
              <a:cs typeface="Segoe UI Semibold"/>
            </a:rPr>
            <a:t>For each word, there is one numerical representation. They </a:t>
          </a:r>
          <a:r>
            <a:rPr lang="en-US" sz="2200" kern="1200" dirty="0" err="1">
              <a:cs typeface="Segoe UI Semibold"/>
            </a:rPr>
            <a:t>gnore</a:t>
          </a:r>
          <a:r>
            <a:rPr lang="en-US" sz="2200" kern="1200" dirty="0">
              <a:cs typeface="Segoe UI Semibold"/>
            </a:rPr>
            <a:t> the context and cannot handle scenarios of the </a:t>
          </a:r>
          <a:r>
            <a:rPr lang="en-US" sz="2200" kern="1200" dirty="0"/>
            <a:t>same words but with different meanings. </a:t>
          </a:r>
          <a:endParaRPr lang="en-US" sz="2200" kern="1200" dirty="0">
            <a:solidFill>
              <a:srgbClr val="010000"/>
            </a:solidFill>
            <a:latin typeface="Segoe UI Semibold"/>
            <a:cs typeface="Segoe UI Semibold"/>
          </a:endParaRPr>
        </a:p>
      </dsp:txBody>
      <dsp:txXfrm>
        <a:off x="1674959" y="785514"/>
        <a:ext cx="9343878" cy="1450181"/>
      </dsp:txXfrm>
    </dsp:sp>
    <dsp:sp modelId="{ED42829B-D5C9-43B9-9941-EB98B7B51342}">
      <dsp:nvSpPr>
        <dsp:cNvPr id="0" name=""/>
        <dsp:cNvSpPr/>
      </dsp:nvSpPr>
      <dsp:spPr>
        <a:xfrm>
          <a:off x="0" y="2598241"/>
          <a:ext cx="11018837" cy="14501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2F0DE8-A082-4779-92F1-A6049B9EAEA1}">
      <dsp:nvSpPr>
        <dsp:cNvPr id="0" name=""/>
        <dsp:cNvSpPr/>
      </dsp:nvSpPr>
      <dsp:spPr>
        <a:xfrm>
          <a:off x="438679" y="2924532"/>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CF5EC1-5C9F-4280-9C4D-592460D24E65}">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977900">
            <a:lnSpc>
              <a:spcPct val="100000"/>
            </a:lnSpc>
            <a:spcBef>
              <a:spcPct val="0"/>
            </a:spcBef>
            <a:spcAft>
              <a:spcPct val="35000"/>
            </a:spcAft>
            <a:buNone/>
          </a:pPr>
          <a:r>
            <a:rPr lang="en-US" sz="2200" kern="1200" dirty="0"/>
            <a:t> For example, " I went to the  bank for a deposit" and </a:t>
          </a:r>
          <a:r>
            <a:rPr lang="en-US" sz="2200" b="1" kern="1200" dirty="0"/>
            <a:t> </a:t>
          </a:r>
          <a:r>
            <a:rPr lang="en-US" sz="2200" kern="1200" dirty="0"/>
            <a:t>“there is a nice bench on the </a:t>
          </a:r>
          <a:r>
            <a:rPr lang="en-US" sz="2200" u="sng" kern="1200" dirty="0"/>
            <a:t>bank</a:t>
          </a:r>
          <a:r>
            <a:rPr lang="en-US" sz="2200" kern="1200" dirty="0"/>
            <a:t> of the river”.</a:t>
          </a: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2/14/2020 1:57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2/14/2020 1:57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kern="1200">
                <a:solidFill>
                  <a:schemeClr val="tx1"/>
                </a:solidFill>
                <a:effectLst/>
                <a:latin typeface="Segoe UI Light" pitchFamily="34" charset="0"/>
                <a:ea typeface="+mn-ea"/>
                <a:cs typeface="+mn-cs"/>
              </a:rPr>
              <a:t>This slide is required. </a:t>
            </a:r>
            <a:r>
              <a:rPr lang="en-US" sz="900" b="1" u="sng" kern="1200">
                <a:solidFill>
                  <a:schemeClr val="tx1"/>
                </a:solidFill>
                <a:effectLst/>
                <a:latin typeface="Segoe UI Light" pitchFamily="34" charset="0"/>
                <a:ea typeface="+mn-ea"/>
                <a:cs typeface="+mn-cs"/>
              </a:rPr>
              <a:t>Do NOT delete</a:t>
            </a:r>
            <a:r>
              <a:rPr lang="en-US" sz="900" b="1" kern="1200">
                <a:solidFill>
                  <a:schemeClr val="tx1"/>
                </a:solidFill>
                <a:effectLst/>
                <a:latin typeface="Segoe UI Light" pitchFamily="34" charset="0"/>
                <a:ea typeface="+mn-ea"/>
                <a:cs typeface="+mn-cs"/>
              </a:rPr>
              <a:t>. This should be the first slide after your Title Slide.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p>
          <a:p>
            <a:pPr lvl="1"/>
            <a:r>
              <a:rPr lang="en-US" sz="900" kern="1200">
                <a:solidFill>
                  <a:schemeClr val="tx1"/>
                </a:solidFill>
                <a:effectLst/>
                <a:latin typeface="Segoe UI Light" pitchFamily="34" charset="0"/>
                <a:ea typeface="+mn-ea"/>
                <a:cs typeface="+mn-cs"/>
              </a:rPr>
              <a:t>This slide should describe what your goals are for this session. This information lets your audience know what you are trying to accomplish with your talk or tutorial—</a:t>
            </a:r>
            <a:r>
              <a:rPr lang="en-US" sz="900" kern="1200" err="1">
                <a:solidFill>
                  <a:schemeClr val="tx1"/>
                </a:solidFill>
                <a:effectLst/>
                <a:latin typeface="Segoe UI Light" pitchFamily="34" charset="0"/>
                <a:ea typeface="+mn-ea"/>
                <a:cs typeface="+mn-cs"/>
              </a:rPr>
              <a:t>ie</a:t>
            </a:r>
            <a:r>
              <a:rPr lang="en-US" sz="900" kern="1200">
                <a:solidFill>
                  <a:schemeClr val="tx1"/>
                </a:solidFill>
                <a:effectLst/>
                <a:latin typeface="Segoe UI Light" pitchFamily="34" charset="0"/>
                <a:ea typeface="+mn-ea"/>
                <a:cs typeface="+mn-cs"/>
              </a:rPr>
              <a:t>, what value will attendees get by investing 25 minutes or 2 hours of their time listening to you. </a:t>
            </a:r>
          </a:p>
          <a:p>
            <a:pPr lvl="1"/>
            <a:r>
              <a:rPr lang="en-US" sz="900" b="1" kern="1200">
                <a:solidFill>
                  <a:schemeClr val="tx1"/>
                </a:solidFill>
                <a:effectLst/>
                <a:latin typeface="Segoe UI Light" pitchFamily="34" charset="0"/>
                <a:ea typeface="+mn-ea"/>
                <a:cs typeface="+mn-cs"/>
              </a:rPr>
              <a:t>You should not spend more than 1 minute presenting this slide.</a:t>
            </a:r>
            <a:endParaRPr lang="en-US" sz="9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General examples of session goals </a:t>
            </a:r>
            <a:r>
              <a:rPr lang="en-US" sz="900" b="1" i="1" kern="1200">
                <a:solidFill>
                  <a:schemeClr val="tx1"/>
                </a:solidFill>
                <a:effectLst/>
                <a:latin typeface="Segoe UI Light" pitchFamily="34" charset="0"/>
                <a:ea typeface="+mn-ea"/>
                <a:cs typeface="+mn-cs"/>
              </a:rPr>
              <a:t>could</a:t>
            </a:r>
            <a:r>
              <a:rPr lang="en-US" sz="900" b="1" kern="1200">
                <a:solidFill>
                  <a:schemeClr val="tx1"/>
                </a:solidFill>
                <a:effectLst/>
                <a:latin typeface="Segoe UI Light" pitchFamily="34" charset="0"/>
                <a:ea typeface="+mn-ea"/>
                <a:cs typeface="+mn-cs"/>
              </a:rPr>
              <a:t> be (you will have to create your own specific goals):</a:t>
            </a:r>
            <a:endParaRPr lang="en-US" sz="900" kern="1200">
              <a:solidFill>
                <a:schemeClr val="tx1"/>
              </a:solidFill>
              <a:effectLst/>
              <a:latin typeface="Segoe UI Light" pitchFamily="34" charset="0"/>
              <a:ea typeface="+mn-ea"/>
              <a:cs typeface="+mn-cs"/>
            </a:endParaRPr>
          </a:p>
          <a:p>
            <a:pPr lvl="2"/>
            <a:r>
              <a:rPr lang="en-US" sz="900" kern="1200">
                <a:solidFill>
                  <a:schemeClr val="tx1"/>
                </a:solidFill>
                <a:effectLst/>
                <a:latin typeface="Segoe UI Light" pitchFamily="34" charset="0"/>
                <a:ea typeface="+mn-ea"/>
                <a:cs typeface="+mn-cs"/>
              </a:rPr>
              <a:t>Introduce a new technique or approach to solve a customer problem</a:t>
            </a:r>
          </a:p>
          <a:p>
            <a:pPr lvl="2"/>
            <a:r>
              <a:rPr lang="en-US" sz="900" kern="1200">
                <a:solidFill>
                  <a:schemeClr val="tx1"/>
                </a:solidFill>
                <a:effectLst/>
                <a:latin typeface="Segoe UI Light" pitchFamily="34" charset="0"/>
                <a:ea typeface="+mn-ea"/>
                <a:cs typeface="+mn-cs"/>
              </a:rPr>
              <a:t>Compare two approaches and explain why one is superior</a:t>
            </a:r>
          </a:p>
          <a:p>
            <a:pPr lvl="2"/>
            <a:r>
              <a:rPr lang="en-US" sz="900" kern="1200">
                <a:solidFill>
                  <a:schemeClr val="tx1"/>
                </a:solidFill>
                <a:effectLst/>
                <a:latin typeface="Segoe UI Light" pitchFamily="34" charset="0"/>
                <a:ea typeface="+mn-ea"/>
                <a:cs typeface="+mn-cs"/>
              </a:rPr>
              <a:t>Describe a project and the learnings that audience members can apply from it</a:t>
            </a:r>
          </a:p>
          <a:p>
            <a:pPr lvl="2"/>
            <a:r>
              <a:rPr lang="en-US" sz="900" kern="1200">
                <a:solidFill>
                  <a:schemeClr val="tx1"/>
                </a:solidFill>
                <a:effectLst/>
                <a:latin typeface="Segoe UI Light" pitchFamily="34" charset="0"/>
                <a:ea typeface="+mn-ea"/>
                <a:cs typeface="+mn-cs"/>
              </a:rPr>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2/14/2020 6:16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2</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Machine Learning, Analytics, &amp; Data Science Conference</a:t>
            </a:r>
          </a:p>
        </p:txBody>
      </p:sp>
    </p:spTree>
    <p:extLst>
      <p:ext uri="{BB962C8B-B14F-4D97-AF65-F5344CB8AC3E}">
        <p14:creationId xmlns:p14="http://schemas.microsoft.com/office/powerpoint/2010/main" val="35715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6:16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2/14/2020 1:57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1834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2339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r>
              <a:rPr lang="en-US"/>
              <a:t>Click to edit </a:t>
            </a:r>
            <a:br>
              <a:rPr lang="en-US"/>
            </a:br>
            <a:r>
              <a:rPr lang="en-US"/>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a:t>EVENT DATE</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3152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4BCC6-7CED-47BE-A658-B96AD0975FCD}"/>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2" name="Rectangle 1">
            <a:extLst>
              <a:ext uri="{FF2B5EF4-FFF2-40B4-BE49-F238E27FC236}">
                <a16:creationId xmlns:a16="http://schemas.microsoft.com/office/drawing/2014/main" id="{7BB675B3-FE5B-4465-BFF0-9B19F834F03F}"/>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8621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78E1-69AA-4346-ABA6-5ED33BEAE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9CD9D-648D-49F0-8236-F2397261C2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AE0C6-EFAC-4B18-959F-1893ED79E091}"/>
              </a:ext>
            </a:extLst>
          </p:cNvPr>
          <p:cNvSpPr>
            <a:spLocks noGrp="1"/>
          </p:cNvSpPr>
          <p:nvPr>
            <p:ph type="dt" sz="half" idx="10"/>
          </p:nvPr>
        </p:nvSpPr>
        <p:spPr/>
        <p:txBody>
          <a:bodyPr/>
          <a:lstStyle/>
          <a:p>
            <a:fld id="{27665BBC-D5A7-4F1F-8DE0-80E6EC6F4BCA}" type="datetimeFigureOut">
              <a:rPr lang="en-US" smtClean="0"/>
              <a:t>2/14/2020</a:t>
            </a:fld>
            <a:endParaRPr lang="en-US"/>
          </a:p>
        </p:txBody>
      </p:sp>
      <p:sp>
        <p:nvSpPr>
          <p:cNvPr id="5" name="Footer Placeholder 4">
            <a:extLst>
              <a:ext uri="{FF2B5EF4-FFF2-40B4-BE49-F238E27FC236}">
                <a16:creationId xmlns:a16="http://schemas.microsoft.com/office/drawing/2014/main" id="{BA326ED3-3F92-440C-907D-0E5937A12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D2EF6-F031-4505-9068-F32317FFDC36}"/>
              </a:ext>
            </a:extLst>
          </p:cNvPr>
          <p:cNvSpPr>
            <a:spLocks noGrp="1"/>
          </p:cNvSpPr>
          <p:nvPr>
            <p:ph type="sldNum" sz="quarter" idx="12"/>
          </p:nvPr>
        </p:nvSpPr>
        <p:spPr/>
        <p:txBody>
          <a:bodyPr/>
          <a:lstStyle/>
          <a:p>
            <a:fld id="{DB8EBB71-4FD4-4410-8010-023FE2CBDDF1}" type="slidenum">
              <a:rPr lang="en-US" smtClean="0"/>
              <a:t>‹#›</a:t>
            </a:fld>
            <a:endParaRPr lang="en-US"/>
          </a:p>
        </p:txBody>
      </p:sp>
    </p:spTree>
    <p:extLst>
      <p:ext uri="{BB962C8B-B14F-4D97-AF65-F5344CB8AC3E}">
        <p14:creationId xmlns:p14="http://schemas.microsoft.com/office/powerpoint/2010/main" val="3778813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r>
              <a:rPr lang="en-US"/>
              <a:t>Click to edit </a:t>
            </a:r>
            <a:br>
              <a:rPr lang="en-US"/>
            </a:br>
            <a:r>
              <a:rPr lang="en-US"/>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a:t>EVENT DATE</a:t>
            </a:r>
          </a:p>
        </p:txBody>
      </p:sp>
    </p:spTree>
    <p:extLst>
      <p:ext uri="{BB962C8B-B14F-4D97-AF65-F5344CB8AC3E}">
        <p14:creationId xmlns:p14="http://schemas.microsoft.com/office/powerpoint/2010/main" val="3143247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93151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902374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50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550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006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77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7033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3620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532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87091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17708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607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9577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84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700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33792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985980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496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9991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25389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78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700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7236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8813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40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6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5802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8471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4740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4BCC6-7CED-47BE-A658-B96AD0975FCD}"/>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2" name="Rectangle 1">
            <a:extLst>
              <a:ext uri="{FF2B5EF4-FFF2-40B4-BE49-F238E27FC236}">
                <a16:creationId xmlns:a16="http://schemas.microsoft.com/office/drawing/2014/main" id="{7BB675B3-FE5B-4465-BFF0-9B19F834F03F}"/>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010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8" r:id="rId2"/>
    <p:sldLayoutId id="2147484609"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584" r:id="rId24"/>
    <p:sldLayoutId id="2147484583" r:id="rId25"/>
    <p:sldLayoutId id="2147484671" r:id="rId26"/>
    <p:sldLayoutId id="2147484673" r:id="rId27"/>
    <p:sldLayoutId id="2147484585" r:id="rId28"/>
    <p:sldLayoutId id="2147484299" r:id="rId29"/>
    <p:sldLayoutId id="2147484263" r:id="rId30"/>
    <p:sldLayoutId id="2147484789" r:id="rId31"/>
    <p:sldLayoutId id="214748479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7420880"/>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 id="2147484813" r:id="rId22"/>
    <p:sldLayoutId id="2147484814" r:id="rId23"/>
    <p:sldLayoutId id="2147484815" r:id="rId24"/>
    <p:sldLayoutId id="2147484816" r:id="rId25"/>
    <p:sldLayoutId id="2147484817" r:id="rId26"/>
    <p:sldLayoutId id="2147484818" r:id="rId27"/>
    <p:sldLayoutId id="2147484819" r:id="rId28"/>
    <p:sldLayoutId id="2147484820" r:id="rId29"/>
    <p:sldLayoutId id="2147484821" r:id="rId30"/>
    <p:sldLayoutId id="214748482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emf"/><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hyperlink" Target="http://web.stanford.edu/class/linguist289/luhn57.pdf" TargetMode="External"/><Relationship Id="rId7" Type="http://schemas.openxmlformats.org/officeDocument/2006/relationships/hyperlink" Target="https://arxiv.org/abs/1706.03762"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hyperlink" Target="https://arxiv.org/abs/1607.04606" TargetMode="External"/><Relationship Id="rId5" Type="http://schemas.openxmlformats.org/officeDocument/2006/relationships/hyperlink" Target="https://en.wikipedia.org/wiki/Advances_in_Neural_Information_Processing_Systems" TargetMode="External"/><Relationship Id="rId4" Type="http://schemas.openxmlformats.org/officeDocument/2006/relationships/hyperlink" Target="https://en.wikipedia.org/wiki/Karen_Sp%C3%A4rck_Jones" TargetMode="Externa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10F49-8BE9-4026-B620-589AAC4E268A}"/>
              </a:ext>
            </a:extLst>
          </p:cNvPr>
          <p:cNvSpPr>
            <a:spLocks noGrp="1"/>
          </p:cNvSpPr>
          <p:nvPr>
            <p:ph type="title"/>
          </p:nvPr>
        </p:nvSpPr>
        <p:spPr>
          <a:xfrm>
            <a:off x="3121738" y="2107084"/>
            <a:ext cx="6835994" cy="553998"/>
          </a:xfrm>
          <a:prstGeom prst="rect">
            <a:avLst/>
          </a:prstGeom>
        </p:spPr>
        <p:txBody>
          <a:bodyPr vert="horz" wrap="square" lIns="0" tIns="0" rIns="0" bIns="0" rtlCol="0" anchor="b" anchorCtr="0">
            <a:noAutofit/>
          </a:bodyPr>
          <a:lstStyle/>
          <a:p>
            <a:pPr>
              <a:lnSpc>
                <a:spcPct val="90000"/>
              </a:lnSpc>
            </a:pPr>
            <a:r>
              <a:rPr lang="en-US" sz="4800" b="0" kern="1200" cap="none" spc="-50" baseline="0" dirty="0">
                <a:ln w="3175">
                  <a:noFill/>
                </a:ln>
                <a:effectLst/>
                <a:latin typeface="+mj-lt"/>
                <a:ea typeface="+mn-ea"/>
                <a:cs typeface="Segoe UI" pitchFamily="34" charset="0"/>
              </a:rPr>
              <a:t>Deep Learning for NLP </a:t>
            </a:r>
          </a:p>
        </p:txBody>
      </p:sp>
      <p:sp>
        <p:nvSpPr>
          <p:cNvPr id="4" name="TextBox 3">
            <a:extLst>
              <a:ext uri="{FF2B5EF4-FFF2-40B4-BE49-F238E27FC236}">
                <a16:creationId xmlns:a16="http://schemas.microsoft.com/office/drawing/2014/main" id="{42C2C7A8-5604-4A64-9EB3-25E13041CA41}"/>
              </a:ext>
            </a:extLst>
          </p:cNvPr>
          <p:cNvSpPr txBox="1"/>
          <p:nvPr/>
        </p:nvSpPr>
        <p:spPr>
          <a:xfrm>
            <a:off x="582042" y="3962400"/>
            <a:ext cx="4164583" cy="338554"/>
          </a:xfrm>
          <a:prstGeom prst="rect">
            <a:avLst/>
          </a:prstGeom>
          <a:noFill/>
        </p:spPr>
        <p:txBody>
          <a:bodyPr vert="horz" wrap="square" lIns="0" tIns="0" rIns="0" bIns="0" rtlCol="0">
            <a:normAutofit fontScale="40000" lnSpcReduction="20000"/>
          </a:bodyPr>
          <a:lstStyle/>
          <a:p>
            <a:pPr defTabSz="932742">
              <a:lnSpc>
                <a:spcPct val="90000"/>
              </a:lnSpc>
              <a:spcAft>
                <a:spcPts val="600"/>
              </a:spcAft>
              <a:buSzPct val="90000"/>
            </a:pPr>
            <a:r>
              <a:rPr lang="en-US" sz="600" kern="1200" spc="0" baseline="0">
                <a:gradFill>
                  <a:gsLst>
                    <a:gs pos="91000">
                      <a:schemeClr val="tx1"/>
                    </a:gs>
                    <a:gs pos="0">
                      <a:schemeClr val="tx1"/>
                    </a:gs>
                  </a:gsLst>
                  <a:lin ang="5400000" scaled="0"/>
                </a:gradFill>
                <a:latin typeface="+mn-lt"/>
                <a:ea typeface="+mn-ea"/>
                <a:cs typeface="Segoe UI" panose="020B0502040204020203" pitchFamily="34" charset="0"/>
              </a:rPr>
              <a:t>Zhen Li</a:t>
            </a:r>
          </a:p>
          <a:p>
            <a:pPr defTabSz="932742">
              <a:lnSpc>
                <a:spcPct val="90000"/>
              </a:lnSpc>
              <a:spcAft>
                <a:spcPts val="600"/>
              </a:spcAft>
              <a:buSzPct val="90000"/>
            </a:pPr>
            <a:r>
              <a:rPr lang="en-US" sz="600" kern="1200" spc="0" baseline="0">
                <a:gradFill>
                  <a:gsLst>
                    <a:gs pos="91000">
                      <a:schemeClr val="tx1"/>
                    </a:gs>
                    <a:gs pos="0">
                      <a:schemeClr val="tx1"/>
                    </a:gs>
                  </a:gsLst>
                  <a:lin ang="5400000" scaled="0"/>
                </a:gradFill>
                <a:latin typeface="+mn-lt"/>
                <a:ea typeface="+mn-ea"/>
                <a:cs typeface="Segoe UI" panose="020B0502040204020203" pitchFamily="34" charset="0"/>
              </a:rPr>
              <a:t>Richard Lack</a:t>
            </a:r>
          </a:p>
          <a:p>
            <a:pPr defTabSz="932742">
              <a:lnSpc>
                <a:spcPct val="90000"/>
              </a:lnSpc>
              <a:spcAft>
                <a:spcPts val="600"/>
              </a:spcAft>
              <a:buSzPct val="90000"/>
            </a:pPr>
            <a:endParaRPr lang="en-US" sz="600" kern="1200" spc="0" baseline="0">
              <a:gradFill>
                <a:gsLst>
                  <a:gs pos="91000">
                    <a:schemeClr val="tx1"/>
                  </a:gs>
                  <a:gs pos="0">
                    <a:schemeClr val="tx1"/>
                  </a:gs>
                </a:gsLst>
                <a:lin ang="5400000" scaled="0"/>
              </a:gradFill>
              <a:latin typeface="+mn-lt"/>
              <a:ea typeface="+mn-ea"/>
              <a:cs typeface="Segoe UI" panose="020B0502040204020203" pitchFamily="34" charset="0"/>
            </a:endParaRPr>
          </a:p>
          <a:p>
            <a:pPr defTabSz="932742">
              <a:lnSpc>
                <a:spcPct val="90000"/>
              </a:lnSpc>
              <a:spcAft>
                <a:spcPts val="600"/>
              </a:spcAft>
              <a:buSzPct val="90000"/>
            </a:pPr>
            <a:r>
              <a:rPr lang="en-US" sz="600" kern="1200" spc="0" baseline="0">
                <a:gradFill>
                  <a:gsLst>
                    <a:gs pos="91000">
                      <a:schemeClr val="tx1"/>
                    </a:gs>
                    <a:gs pos="0">
                      <a:schemeClr val="tx1"/>
                    </a:gs>
                  </a:gsLst>
                  <a:lin ang="5400000" scaled="0"/>
                </a:gradFill>
                <a:latin typeface="+mn-lt"/>
                <a:ea typeface="+mn-ea"/>
                <a:cs typeface="Segoe UI" panose="020B0502040204020203" pitchFamily="34" charset="0"/>
              </a:rPr>
              <a:t>Microsoft </a:t>
            </a:r>
          </a:p>
        </p:txBody>
      </p:sp>
      <p:sp>
        <p:nvSpPr>
          <p:cNvPr id="7" name="TextBox 6">
            <a:extLst>
              <a:ext uri="{FF2B5EF4-FFF2-40B4-BE49-F238E27FC236}">
                <a16:creationId xmlns:a16="http://schemas.microsoft.com/office/drawing/2014/main" id="{B9DECE4D-3AA0-4633-B505-A8856AE5E9B0}"/>
              </a:ext>
            </a:extLst>
          </p:cNvPr>
          <p:cNvSpPr txBox="1"/>
          <p:nvPr/>
        </p:nvSpPr>
        <p:spPr>
          <a:xfrm>
            <a:off x="4890782" y="3296873"/>
            <a:ext cx="2261260" cy="984885"/>
          </a:xfrm>
          <a:prstGeom prst="rect">
            <a:avLst/>
          </a:prstGeom>
          <a:noFill/>
        </p:spPr>
        <p:txBody>
          <a:bodyPr wrap="none" lIns="0" tIns="0" rIns="0" bIns="0" rtlCol="0">
            <a:spAutoFit/>
          </a:bodyPr>
          <a:lstStyle/>
          <a:p>
            <a:pPr algn="ctr"/>
            <a:r>
              <a:rPr lang="en-US" sz="3200" dirty="0">
                <a:gradFill>
                  <a:gsLst>
                    <a:gs pos="2917">
                      <a:schemeClr val="tx1"/>
                    </a:gs>
                    <a:gs pos="30000">
                      <a:schemeClr val="tx1"/>
                    </a:gs>
                  </a:gsLst>
                  <a:lin ang="5400000" scaled="0"/>
                </a:gradFill>
              </a:rPr>
              <a:t>Zhen Li</a:t>
            </a:r>
          </a:p>
          <a:p>
            <a:pPr algn="ctr"/>
            <a:r>
              <a:rPr lang="en-US" sz="3200" dirty="0">
                <a:gradFill>
                  <a:gsLst>
                    <a:gs pos="2917">
                      <a:schemeClr val="tx1"/>
                    </a:gs>
                    <a:gs pos="30000">
                      <a:schemeClr val="tx1"/>
                    </a:gs>
                  </a:gsLst>
                  <a:lin ang="5400000" scaled="0"/>
                </a:gradFill>
              </a:rPr>
              <a:t>Richard Lack</a:t>
            </a:r>
          </a:p>
        </p:txBody>
      </p:sp>
    </p:spTree>
    <p:extLst>
      <p:ext uri="{BB962C8B-B14F-4D97-AF65-F5344CB8AC3E}">
        <p14:creationId xmlns:p14="http://schemas.microsoft.com/office/powerpoint/2010/main" val="17613722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1804-0A44-423A-B39B-45C21CD4C75C}"/>
              </a:ext>
            </a:extLst>
          </p:cNvPr>
          <p:cNvSpPr>
            <a:spLocks noGrp="1"/>
          </p:cNvSpPr>
          <p:nvPr>
            <p:ph type="title"/>
          </p:nvPr>
        </p:nvSpPr>
        <p:spPr>
          <a:xfrm>
            <a:off x="799930" y="697089"/>
            <a:ext cx="11018520" cy="1046440"/>
          </a:xfrm>
        </p:spPr>
        <p:txBody>
          <a:bodyPr/>
          <a:lstStyle/>
          <a:p>
            <a:r>
              <a:rPr lang="en-US" sz="3200" dirty="0">
                <a:ea typeface="+mj-lt"/>
                <a:cs typeface="+mj-lt"/>
              </a:rPr>
              <a:t>TF-IDF</a:t>
            </a:r>
          </a:p>
          <a:p>
            <a:endParaRPr lang="en-US" dirty="0"/>
          </a:p>
        </p:txBody>
      </p:sp>
      <p:sp>
        <p:nvSpPr>
          <p:cNvPr id="3" name="Content Placeholder 2">
            <a:extLst>
              <a:ext uri="{FF2B5EF4-FFF2-40B4-BE49-F238E27FC236}">
                <a16:creationId xmlns:a16="http://schemas.microsoft.com/office/drawing/2014/main" id="{A80BA495-85C6-40A0-B7B3-1A384B7D8C5E}"/>
              </a:ext>
            </a:extLst>
          </p:cNvPr>
          <p:cNvSpPr>
            <a:spLocks noGrp="1"/>
          </p:cNvSpPr>
          <p:nvPr>
            <p:ph sz="quarter" idx="10"/>
          </p:nvPr>
        </p:nvSpPr>
        <p:spPr>
          <a:xfrm>
            <a:off x="586581" y="1600414"/>
            <a:ext cx="11018838" cy="2179058"/>
          </a:xfrm>
        </p:spPr>
        <p:txBody>
          <a:bodyPr vert="horz" wrap="square" lIns="0" tIns="0" rIns="0" bIns="0" rtlCol="0" anchor="t">
            <a:spAutoFit/>
          </a:bodyPr>
          <a:lstStyle/>
          <a:p>
            <a:pPr>
              <a:spcBef>
                <a:spcPts val="0"/>
              </a:spcBef>
            </a:pPr>
            <a:r>
              <a:rPr lang="en-US" dirty="0">
                <a:ea typeface="+mn-lt"/>
                <a:cs typeface="+mn-lt"/>
              </a:rPr>
              <a:t>Frequency-based method </a:t>
            </a:r>
          </a:p>
          <a:p>
            <a:pPr lvl="1">
              <a:spcBef>
                <a:spcPts val="0"/>
              </a:spcBef>
            </a:pPr>
            <a:endParaRPr lang="en-US" dirty="0">
              <a:ea typeface="+mn-lt"/>
              <a:cs typeface="+mn-lt"/>
            </a:endParaRPr>
          </a:p>
          <a:p>
            <a:pPr lvl="1">
              <a:spcBef>
                <a:spcPts val="0"/>
              </a:spcBef>
            </a:pPr>
            <a:r>
              <a:rPr lang="en-US" dirty="0">
                <a:ea typeface="+mn-lt"/>
                <a:cs typeface="+mn-lt"/>
              </a:rPr>
              <a:t>TF-IDF</a:t>
            </a:r>
            <a:endParaRPr lang="en-US" dirty="0"/>
          </a:p>
          <a:p>
            <a:pPr lvl="1">
              <a:spcBef>
                <a:spcPts val="0"/>
              </a:spcBef>
            </a:pPr>
            <a:endParaRPr lang="en-US" dirty="0"/>
          </a:p>
          <a:p>
            <a:pPr lvl="1">
              <a:spcBef>
                <a:spcPts val="0"/>
              </a:spcBef>
            </a:pPr>
            <a:endParaRPr lang="en-US" dirty="0"/>
          </a:p>
          <a:p>
            <a:endParaRPr lang="en-US" dirty="0"/>
          </a:p>
        </p:txBody>
      </p:sp>
      <p:pic>
        <p:nvPicPr>
          <p:cNvPr id="5" name="Picture 7" descr="A picture containing object&#10;&#10;Description generated with very high confidence">
            <a:extLst>
              <a:ext uri="{FF2B5EF4-FFF2-40B4-BE49-F238E27FC236}">
                <a16:creationId xmlns:a16="http://schemas.microsoft.com/office/drawing/2014/main" id="{E13D159D-2152-493C-8FD3-6E3CB28599A7}"/>
              </a:ext>
            </a:extLst>
          </p:cNvPr>
          <p:cNvPicPr>
            <a:picLocks noChangeAspect="1"/>
          </p:cNvPicPr>
          <p:nvPr/>
        </p:nvPicPr>
        <p:blipFill>
          <a:blip r:embed="rId2"/>
          <a:stretch>
            <a:fillRect/>
          </a:stretch>
        </p:blipFill>
        <p:spPr>
          <a:xfrm>
            <a:off x="970139" y="2873103"/>
            <a:ext cx="2603220" cy="789165"/>
          </a:xfrm>
          <a:prstGeom prst="rect">
            <a:avLst/>
          </a:prstGeom>
        </p:spPr>
      </p:pic>
      <p:pic>
        <p:nvPicPr>
          <p:cNvPr id="11" name="Picture 11" descr="A picture containing object&#10;&#10;Description generated with very high confidence">
            <a:extLst>
              <a:ext uri="{FF2B5EF4-FFF2-40B4-BE49-F238E27FC236}">
                <a16:creationId xmlns:a16="http://schemas.microsoft.com/office/drawing/2014/main" id="{9A048014-DCD7-466C-B968-C5892D9C9B2E}"/>
              </a:ext>
            </a:extLst>
          </p:cNvPr>
          <p:cNvPicPr>
            <a:picLocks noChangeAspect="1"/>
          </p:cNvPicPr>
          <p:nvPr/>
        </p:nvPicPr>
        <p:blipFill>
          <a:blip r:embed="rId3"/>
          <a:stretch>
            <a:fillRect/>
          </a:stretch>
        </p:blipFill>
        <p:spPr>
          <a:xfrm>
            <a:off x="970139" y="3814409"/>
            <a:ext cx="571500" cy="428625"/>
          </a:xfrm>
          <a:prstGeom prst="rect">
            <a:avLst/>
          </a:prstGeom>
        </p:spPr>
      </p:pic>
      <p:sp>
        <p:nvSpPr>
          <p:cNvPr id="15" name="TextBox 14">
            <a:extLst>
              <a:ext uri="{FF2B5EF4-FFF2-40B4-BE49-F238E27FC236}">
                <a16:creationId xmlns:a16="http://schemas.microsoft.com/office/drawing/2014/main" id="{7C039E78-2074-4EE7-8DCA-47DBD2FCE9E2}"/>
              </a:ext>
            </a:extLst>
          </p:cNvPr>
          <p:cNvSpPr txBox="1"/>
          <p:nvPr/>
        </p:nvSpPr>
        <p:spPr>
          <a:xfrm>
            <a:off x="1440039" y="3874205"/>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rPr>
              <a:t>number of occurrences of </a:t>
            </a:r>
            <a:r>
              <a:rPr lang="en-US" sz="1400" err="1">
                <a:gradFill>
                  <a:gsLst>
                    <a:gs pos="2917">
                      <a:schemeClr val="tx1"/>
                    </a:gs>
                    <a:gs pos="30000">
                      <a:schemeClr val="tx1"/>
                    </a:gs>
                  </a:gsLst>
                  <a:lin ang="5400000" scaled="0"/>
                </a:gradFill>
              </a:rPr>
              <a:t>i</a:t>
            </a:r>
            <a:r>
              <a:rPr lang="en-US" sz="1400">
                <a:gradFill>
                  <a:gsLst>
                    <a:gs pos="2917">
                      <a:schemeClr val="tx1"/>
                    </a:gs>
                    <a:gs pos="30000">
                      <a:schemeClr val="tx1"/>
                    </a:gs>
                  </a:gsLst>
                  <a:lin ang="5400000" scaled="0"/>
                </a:gradFill>
              </a:rPr>
              <a:t> in j</a:t>
            </a:r>
            <a:endParaRPr lang="en-US" sz="1400">
              <a:gradFill>
                <a:gsLst>
                  <a:gs pos="2917">
                    <a:schemeClr val="tx1"/>
                  </a:gs>
                  <a:gs pos="30000">
                    <a:schemeClr val="tx1"/>
                  </a:gs>
                </a:gsLst>
                <a:lin ang="5400000" scaled="0"/>
              </a:gradFill>
              <a:cs typeface="Segoe UI"/>
            </a:endParaRPr>
          </a:p>
        </p:txBody>
      </p:sp>
      <p:pic>
        <p:nvPicPr>
          <p:cNvPr id="17" name="Picture 17" descr="A close up of a logo&#10;&#10;Description generated with very high confidence">
            <a:extLst>
              <a:ext uri="{FF2B5EF4-FFF2-40B4-BE49-F238E27FC236}">
                <a16:creationId xmlns:a16="http://schemas.microsoft.com/office/drawing/2014/main" id="{C9E6BF6E-A307-4134-864A-90CBC2C9E7DD}"/>
              </a:ext>
            </a:extLst>
          </p:cNvPr>
          <p:cNvPicPr>
            <a:picLocks noChangeAspect="1"/>
          </p:cNvPicPr>
          <p:nvPr/>
        </p:nvPicPr>
        <p:blipFill>
          <a:blip r:embed="rId4"/>
          <a:stretch>
            <a:fillRect/>
          </a:stretch>
        </p:blipFill>
        <p:spPr>
          <a:xfrm>
            <a:off x="975078" y="4334228"/>
            <a:ext cx="533400" cy="419100"/>
          </a:xfrm>
          <a:prstGeom prst="rect">
            <a:avLst/>
          </a:prstGeom>
        </p:spPr>
      </p:pic>
      <p:sp>
        <p:nvSpPr>
          <p:cNvPr id="19" name="TextBox 18">
            <a:extLst>
              <a:ext uri="{FF2B5EF4-FFF2-40B4-BE49-F238E27FC236}">
                <a16:creationId xmlns:a16="http://schemas.microsoft.com/office/drawing/2014/main" id="{86908955-0D3C-4037-8DE9-026DFA944DE1}"/>
              </a:ext>
            </a:extLst>
          </p:cNvPr>
          <p:cNvSpPr txBox="1"/>
          <p:nvPr/>
        </p:nvSpPr>
        <p:spPr>
          <a:xfrm>
            <a:off x="1512358" y="4391024"/>
            <a:ext cx="274319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rPr>
              <a:t>number of documents containing </a:t>
            </a:r>
            <a:r>
              <a:rPr lang="en-US" sz="1400" dirty="0" err="1">
                <a:gradFill>
                  <a:gsLst>
                    <a:gs pos="2917">
                      <a:schemeClr val="tx1"/>
                    </a:gs>
                    <a:gs pos="30000">
                      <a:schemeClr val="tx1"/>
                    </a:gs>
                  </a:gsLst>
                  <a:lin ang="5400000" scaled="0"/>
                </a:gradFill>
              </a:rPr>
              <a:t>i</a:t>
            </a:r>
            <a:endParaRPr lang="en-US" sz="1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C5858F8-F6EE-4D15-BF36-414BD76054A9}"/>
              </a:ext>
            </a:extLst>
          </p:cNvPr>
          <p:cNvSpPr txBox="1"/>
          <p:nvPr/>
        </p:nvSpPr>
        <p:spPr>
          <a:xfrm>
            <a:off x="1119011" y="4837288"/>
            <a:ext cx="3533421"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gradFill>
                  <a:gsLst>
                    <a:gs pos="2917">
                      <a:schemeClr val="tx1"/>
                    </a:gs>
                    <a:gs pos="30000">
                      <a:schemeClr val="tx1"/>
                    </a:gs>
                  </a:gsLst>
                  <a:lin ang="5400000" scaled="0"/>
                </a:gradFill>
              </a:rPr>
              <a:t>N: total number of documents</a:t>
            </a:r>
            <a:endParaRPr lang="en-US" sz="140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F4AD0F5F-C159-43B3-9214-EC6DCFC1B098}"/>
              </a:ext>
            </a:extLst>
          </p:cNvPr>
          <p:cNvPicPr>
            <a:picLocks noChangeAspect="1"/>
          </p:cNvPicPr>
          <p:nvPr/>
        </p:nvPicPr>
        <p:blipFill>
          <a:blip r:embed="rId5"/>
          <a:stretch>
            <a:fillRect/>
          </a:stretch>
        </p:blipFill>
        <p:spPr>
          <a:xfrm>
            <a:off x="970139" y="5218020"/>
            <a:ext cx="6956882" cy="1046439"/>
          </a:xfrm>
          <a:prstGeom prst="rect">
            <a:avLst/>
          </a:prstGeom>
        </p:spPr>
      </p:pic>
    </p:spTree>
    <p:extLst>
      <p:ext uri="{BB962C8B-B14F-4D97-AF65-F5344CB8AC3E}">
        <p14:creationId xmlns:p14="http://schemas.microsoft.com/office/powerpoint/2010/main" val="12624764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435D-04AB-439D-8322-49A78955DD6B}"/>
              </a:ext>
            </a:extLst>
          </p:cNvPr>
          <p:cNvSpPr>
            <a:spLocks noGrp="1"/>
          </p:cNvSpPr>
          <p:nvPr>
            <p:ph type="title"/>
          </p:nvPr>
        </p:nvSpPr>
        <p:spPr>
          <a:xfrm>
            <a:off x="588263" y="585788"/>
            <a:ext cx="3183637" cy="5683250"/>
          </a:xfrm>
          <a:prstGeom prst="rect">
            <a:avLst/>
          </a:prstGeom>
        </p:spPr>
        <p:txBody>
          <a:bodyPr wrap="square" anchor="ctr">
            <a:normAutofit/>
          </a:bodyPr>
          <a:lstStyle/>
          <a:p>
            <a:r>
              <a:rPr lang="en-US" dirty="0"/>
              <a:t>TF-IDF</a:t>
            </a:r>
          </a:p>
        </p:txBody>
      </p:sp>
      <p:sp>
        <p:nvSpPr>
          <p:cNvPr id="3" name="Content Placeholder 2">
            <a:extLst>
              <a:ext uri="{FF2B5EF4-FFF2-40B4-BE49-F238E27FC236}">
                <a16:creationId xmlns:a16="http://schemas.microsoft.com/office/drawing/2014/main" id="{420F7437-83E9-4B27-ACDB-CE2E87D9E852}"/>
              </a:ext>
            </a:extLst>
          </p:cNvPr>
          <p:cNvSpPr>
            <a:spLocks noGrp="1"/>
          </p:cNvSpPr>
          <p:nvPr>
            <p:ph type="body" sz="quarter" idx="10"/>
          </p:nvPr>
        </p:nvSpPr>
        <p:spPr>
          <a:xfrm>
            <a:off x="4938315" y="585788"/>
            <a:ext cx="6669658" cy="5683250"/>
          </a:xfrm>
          <a:prstGeom prst="rect">
            <a:avLst/>
          </a:prstGeom>
        </p:spPr>
        <p:txBody>
          <a:bodyPr wrap="square" anchor="ctr">
            <a:normAutofit/>
          </a:bodyPr>
          <a:lstStyle/>
          <a:p>
            <a:r>
              <a:rPr lang="en-US"/>
              <a:t>Pros: help us to understand the content and easy to interpret. </a:t>
            </a:r>
          </a:p>
          <a:p>
            <a:endParaRPr lang="en-US"/>
          </a:p>
          <a:p>
            <a:r>
              <a:rPr lang="en-US"/>
              <a:t>Cons: </a:t>
            </a:r>
          </a:p>
          <a:p>
            <a:pPr lvl="1"/>
            <a:r>
              <a:rPr lang="en-US" sz="2800"/>
              <a:t>The vector in general is too long, particularly a long article. </a:t>
            </a:r>
          </a:p>
          <a:p>
            <a:pPr lvl="1"/>
            <a:r>
              <a:rPr lang="en-US" sz="2800"/>
              <a:t>The word context could be a problem. </a:t>
            </a:r>
          </a:p>
          <a:p>
            <a:endParaRPr lang="en-US" dirty="0"/>
          </a:p>
        </p:txBody>
      </p:sp>
    </p:spTree>
    <p:extLst>
      <p:ext uri="{BB962C8B-B14F-4D97-AF65-F5344CB8AC3E}">
        <p14:creationId xmlns:p14="http://schemas.microsoft.com/office/powerpoint/2010/main" val="412226074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1804-0A44-423A-B39B-45C21CD4C75C}"/>
              </a:ext>
            </a:extLst>
          </p:cNvPr>
          <p:cNvSpPr>
            <a:spLocks noGrp="1"/>
          </p:cNvSpPr>
          <p:nvPr>
            <p:ph type="title"/>
          </p:nvPr>
        </p:nvSpPr>
        <p:spPr>
          <a:xfrm>
            <a:off x="934154" y="443635"/>
            <a:ext cx="11018520" cy="1046440"/>
          </a:xfrm>
        </p:spPr>
        <p:txBody>
          <a:bodyPr/>
          <a:lstStyle/>
          <a:p>
            <a:r>
              <a:rPr lang="en-US" sz="3200" dirty="0">
                <a:ea typeface="+mj-lt"/>
                <a:cs typeface="+mj-lt"/>
              </a:rPr>
              <a:t>Neural network-based methods – word2vec/doc2vec</a:t>
            </a:r>
          </a:p>
          <a:p>
            <a:endParaRPr lang="en-US" dirty="0"/>
          </a:p>
        </p:txBody>
      </p:sp>
      <p:pic>
        <p:nvPicPr>
          <p:cNvPr id="13" name="Picture 13" descr="A close up of a map&#10;&#10;Description generated with high confidence">
            <a:extLst>
              <a:ext uri="{FF2B5EF4-FFF2-40B4-BE49-F238E27FC236}">
                <a16:creationId xmlns:a16="http://schemas.microsoft.com/office/drawing/2014/main" id="{A7CD52A2-E046-4515-B2FC-A80AAC302FBA}"/>
              </a:ext>
            </a:extLst>
          </p:cNvPr>
          <p:cNvPicPr>
            <a:picLocks noChangeAspect="1"/>
          </p:cNvPicPr>
          <p:nvPr/>
        </p:nvPicPr>
        <p:blipFill>
          <a:blip r:embed="rId2"/>
          <a:stretch>
            <a:fillRect/>
          </a:stretch>
        </p:blipFill>
        <p:spPr>
          <a:xfrm>
            <a:off x="934154" y="1837189"/>
            <a:ext cx="7793474" cy="4079123"/>
          </a:xfrm>
          <a:prstGeom prst="rect">
            <a:avLst/>
          </a:prstGeom>
        </p:spPr>
      </p:pic>
    </p:spTree>
    <p:extLst>
      <p:ext uri="{BB962C8B-B14F-4D97-AF65-F5344CB8AC3E}">
        <p14:creationId xmlns:p14="http://schemas.microsoft.com/office/powerpoint/2010/main" val="16164952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A326-1E10-4CBF-BB6D-0CBD2927FE41}"/>
              </a:ext>
            </a:extLst>
          </p:cNvPr>
          <p:cNvSpPr>
            <a:spLocks noGrp="1"/>
          </p:cNvSpPr>
          <p:nvPr>
            <p:ph type="title"/>
          </p:nvPr>
        </p:nvSpPr>
        <p:spPr>
          <a:xfrm>
            <a:off x="1854076" y="3086006"/>
            <a:ext cx="9144000" cy="498598"/>
          </a:xfrm>
        </p:spPr>
        <p:txBody>
          <a:bodyPr/>
          <a:lstStyle/>
          <a:p>
            <a:pPr algn="ctr"/>
            <a:r>
              <a:rPr lang="en-US" altLang="zh-CN" dirty="0"/>
              <a:t>Transformer-based method – BERT </a:t>
            </a:r>
            <a:endParaRPr lang="en-US" dirty="0"/>
          </a:p>
        </p:txBody>
      </p:sp>
    </p:spTree>
    <p:extLst>
      <p:ext uri="{BB962C8B-B14F-4D97-AF65-F5344CB8AC3E}">
        <p14:creationId xmlns:p14="http://schemas.microsoft.com/office/powerpoint/2010/main" val="31743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DE54-DDB9-4C94-A5CA-ADBAB2B95644}"/>
              </a:ext>
            </a:extLst>
          </p:cNvPr>
          <p:cNvSpPr>
            <a:spLocks noGrp="1"/>
          </p:cNvSpPr>
          <p:nvPr>
            <p:ph type="title"/>
          </p:nvPr>
        </p:nvSpPr>
        <p:spPr>
          <a:xfrm>
            <a:off x="588263" y="883024"/>
            <a:ext cx="11018520" cy="553998"/>
          </a:xfrm>
          <a:prstGeom prst="rect">
            <a:avLst/>
          </a:prstGeom>
        </p:spPr>
        <p:txBody>
          <a:bodyPr wrap="square" anchor="t">
            <a:normAutofit/>
          </a:bodyPr>
          <a:lstStyle/>
          <a:p>
            <a:r>
              <a:rPr lang="en-US">
                <a:cs typeface="Segoe UI"/>
              </a:rPr>
              <a:t> The key limitation of the earlier models </a:t>
            </a:r>
          </a:p>
        </p:txBody>
      </p:sp>
      <p:graphicFrame>
        <p:nvGraphicFramePr>
          <p:cNvPr id="5" name="Content Placeholder 2">
            <a:extLst>
              <a:ext uri="{FF2B5EF4-FFF2-40B4-BE49-F238E27FC236}">
                <a16:creationId xmlns:a16="http://schemas.microsoft.com/office/drawing/2014/main" id="{4B1AF674-6D3F-4CB5-97F5-C6B74D451E98}"/>
              </a:ext>
            </a:extLst>
          </p:cNvPr>
          <p:cNvGraphicFramePr/>
          <p:nvPr>
            <p:extLst>
              <p:ext uri="{D42A27DB-BD31-4B8C-83A1-F6EECF244321}">
                <p14:modId xmlns:p14="http://schemas.microsoft.com/office/powerpoint/2010/main" val="2896948215"/>
              </p:ext>
            </p:extLst>
          </p:nvPr>
        </p:nvGraphicFramePr>
        <p:xfrm>
          <a:off x="718961" y="1433336"/>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1175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F35E-2233-4152-AD1E-9C07B2E18039}"/>
              </a:ext>
            </a:extLst>
          </p:cNvPr>
          <p:cNvSpPr>
            <a:spLocks noGrp="1"/>
          </p:cNvSpPr>
          <p:nvPr>
            <p:ph type="title"/>
          </p:nvPr>
        </p:nvSpPr>
        <p:spPr/>
        <p:txBody>
          <a:bodyPr/>
          <a:lstStyle/>
          <a:p>
            <a:r>
              <a:rPr lang="en-US"/>
              <a:t>BERT introduction </a:t>
            </a:r>
          </a:p>
        </p:txBody>
      </p:sp>
      <p:sp>
        <p:nvSpPr>
          <p:cNvPr id="3" name="Content Placeholder 2">
            <a:extLst>
              <a:ext uri="{FF2B5EF4-FFF2-40B4-BE49-F238E27FC236}">
                <a16:creationId xmlns:a16="http://schemas.microsoft.com/office/drawing/2014/main" id="{E9ADD81C-1C21-4215-AC76-E0B2AC37CE2C}"/>
              </a:ext>
            </a:extLst>
          </p:cNvPr>
          <p:cNvSpPr>
            <a:spLocks noGrp="1"/>
          </p:cNvSpPr>
          <p:nvPr>
            <p:ph idx="1"/>
          </p:nvPr>
        </p:nvSpPr>
        <p:spPr/>
        <p:txBody>
          <a:bodyPr vert="horz" wrap="square" lIns="0" tIns="0" rIns="0" bIns="0" rtlCol="0" anchor="t">
            <a:noAutofit/>
          </a:bodyPr>
          <a:lstStyle/>
          <a:p>
            <a:r>
              <a:rPr lang="en-US" sz="1800">
                <a:cs typeface="Segoe UI"/>
              </a:rPr>
              <a:t>Data: Wikipedia (2.5B words) + </a:t>
            </a:r>
            <a:r>
              <a:rPr lang="en-US" sz="1800" err="1">
                <a:cs typeface="Segoe UI"/>
              </a:rPr>
              <a:t>BookCorpus</a:t>
            </a:r>
            <a:r>
              <a:rPr lang="en-US" sz="1800">
                <a:cs typeface="Segoe UI"/>
              </a:rPr>
              <a:t> (800M words) </a:t>
            </a:r>
          </a:p>
          <a:p>
            <a:endParaRPr lang="en-US" sz="1800"/>
          </a:p>
          <a:p>
            <a:r>
              <a:rPr lang="en-US" sz="1800">
                <a:ea typeface="+mn-lt"/>
                <a:cs typeface="+mn-lt"/>
              </a:rPr>
              <a:t>Pretrained models</a:t>
            </a:r>
            <a:endParaRPr lang="en-US" sz="1800"/>
          </a:p>
          <a:p>
            <a:r>
              <a:rPr lang="en-US" sz="1800">
                <a:cs typeface="Segoe UI"/>
              </a:rPr>
              <a:t>           BERT-Base, Uncased: 12-layer, 768-hidden, 12-heads, 110M parameters</a:t>
            </a:r>
          </a:p>
          <a:p>
            <a:pPr marL="0" indent="0">
              <a:buNone/>
            </a:pPr>
            <a:r>
              <a:rPr lang="en-US" sz="1800">
                <a:cs typeface="Segoe UI"/>
              </a:rPr>
              <a:t>               BERT-Large, Uncased: 24-layer, 1024-hidden, 16-heads, 340M parameters</a:t>
            </a:r>
          </a:p>
          <a:p>
            <a:pPr marL="0" indent="0">
              <a:buNone/>
            </a:pPr>
            <a:r>
              <a:rPr lang="en-US" sz="1800">
                <a:cs typeface="Segoe UI"/>
              </a:rPr>
              <a:t>	BERT-Base, Cased: 12-layer, 768-hidden, 12-heads , 110M parameters</a:t>
            </a:r>
          </a:p>
          <a:p>
            <a:pPr marL="0" indent="0">
              <a:buNone/>
            </a:pPr>
            <a:r>
              <a:rPr lang="en-US" sz="1800">
                <a:cs typeface="Segoe UI"/>
              </a:rPr>
              <a:t>	BERT-Large, Cased: 24-layer, 1024-hidden, 16-heads, 340M parameters</a:t>
            </a:r>
          </a:p>
          <a:p>
            <a:pPr marL="0" indent="0">
              <a:buNone/>
            </a:pPr>
            <a:endParaRPr lang="en-US" sz="1800">
              <a:cs typeface="Segoe UI"/>
            </a:endParaRPr>
          </a:p>
          <a:p>
            <a:r>
              <a:rPr lang="en-US" sz="1800">
                <a:cs typeface="Segoe UI"/>
              </a:rPr>
              <a:t>Trained on multiple TPUs for several days.</a:t>
            </a:r>
          </a:p>
          <a:p>
            <a:endParaRPr lang="en-US" sz="1800">
              <a:ea typeface="+mn-lt"/>
              <a:cs typeface="+mn-lt"/>
            </a:endParaRPr>
          </a:p>
          <a:p>
            <a:r>
              <a:rPr lang="en-US" sz="1800">
                <a:ea typeface="+mn-lt"/>
                <a:cs typeface="+mn-lt"/>
              </a:rPr>
              <a:t>BERT enable pretrained deep bidirectional representations. </a:t>
            </a:r>
            <a:endParaRPr lang="en-US" sz="1800">
              <a:cs typeface="Segoe UI"/>
            </a:endParaRPr>
          </a:p>
          <a:p>
            <a:endParaRPr lang="en-US" sz="1800">
              <a:cs typeface="Segoe UI"/>
            </a:endParaRPr>
          </a:p>
          <a:p>
            <a:r>
              <a:rPr lang="en-US" sz="1800">
                <a:cs typeface="Segoe UI"/>
              </a:rPr>
              <a:t>BERT performance: </a:t>
            </a:r>
          </a:p>
          <a:p>
            <a:pPr lvl="1"/>
            <a:r>
              <a:rPr lang="en-US" sz="1800"/>
              <a:t>Set new standard for 11 language tasks! </a:t>
            </a:r>
            <a:endParaRPr lang="en-US" sz="1800">
              <a:cs typeface="Segoe UI"/>
            </a:endParaRPr>
          </a:p>
        </p:txBody>
      </p:sp>
    </p:spTree>
    <p:extLst>
      <p:ext uri="{BB962C8B-B14F-4D97-AF65-F5344CB8AC3E}">
        <p14:creationId xmlns:p14="http://schemas.microsoft.com/office/powerpoint/2010/main" val="3868478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4D41-ACAA-4A2F-B15D-761DCEEAFD2C}"/>
              </a:ext>
            </a:extLst>
          </p:cNvPr>
          <p:cNvSpPr>
            <a:spLocks noGrp="1"/>
          </p:cNvSpPr>
          <p:nvPr>
            <p:ph type="title"/>
          </p:nvPr>
        </p:nvSpPr>
        <p:spPr/>
        <p:txBody>
          <a:bodyPr/>
          <a:lstStyle/>
          <a:p>
            <a:r>
              <a:rPr lang="en-US"/>
              <a:t>Model input</a:t>
            </a:r>
          </a:p>
        </p:txBody>
      </p:sp>
      <p:pic>
        <p:nvPicPr>
          <p:cNvPr id="3074" name="Picture 2" descr="https://pic4.zhimg.com/80/v2-9f1863ad9cbadd7b031e17d9cbb1cd2b_hd.jpg">
            <a:extLst>
              <a:ext uri="{FF2B5EF4-FFF2-40B4-BE49-F238E27FC236}">
                <a16:creationId xmlns:a16="http://schemas.microsoft.com/office/drawing/2014/main" id="{BA3A112A-3EB5-4BCD-9BAA-760A58D79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62" y="1234066"/>
            <a:ext cx="9151475" cy="371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8952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9FE8-FC4D-45CC-9334-40C8EEF8196C}"/>
              </a:ext>
            </a:extLst>
          </p:cNvPr>
          <p:cNvSpPr>
            <a:spLocks noGrp="1"/>
          </p:cNvSpPr>
          <p:nvPr>
            <p:ph type="title"/>
          </p:nvPr>
        </p:nvSpPr>
        <p:spPr/>
        <p:txBody>
          <a:bodyPr/>
          <a:lstStyle/>
          <a:p>
            <a:r>
              <a:rPr lang="en-US">
                <a:cs typeface="Segoe UI"/>
              </a:rPr>
              <a:t>Model input - continued</a:t>
            </a:r>
            <a:endParaRPr lang="en-US"/>
          </a:p>
        </p:txBody>
      </p:sp>
      <p:sp>
        <p:nvSpPr>
          <p:cNvPr id="3" name="Content Placeholder 2">
            <a:extLst>
              <a:ext uri="{FF2B5EF4-FFF2-40B4-BE49-F238E27FC236}">
                <a16:creationId xmlns:a16="http://schemas.microsoft.com/office/drawing/2014/main" id="{59195D1C-803A-4B3A-B050-06899A76C6F2}"/>
              </a:ext>
            </a:extLst>
          </p:cNvPr>
          <p:cNvSpPr>
            <a:spLocks noGrp="1"/>
          </p:cNvSpPr>
          <p:nvPr>
            <p:ph idx="1"/>
          </p:nvPr>
        </p:nvSpPr>
        <p:spPr>
          <a:xfrm>
            <a:off x="586740" y="1226843"/>
            <a:ext cx="11018520" cy="5761577"/>
          </a:xfrm>
        </p:spPr>
        <p:txBody>
          <a:bodyPr vert="horz" wrap="square" lIns="0" tIns="0" rIns="0" bIns="0" rtlCol="0" anchor="t">
            <a:spAutoFit/>
          </a:bodyPr>
          <a:lstStyle/>
          <a:p>
            <a:r>
              <a:rPr lang="en-US" sz="2400">
                <a:ea typeface="+mn-lt"/>
                <a:cs typeface="+mn-lt"/>
              </a:rPr>
              <a:t>Token embedding: </a:t>
            </a:r>
            <a:endParaRPr lang="en-US" sz="2400">
              <a:cs typeface="Segoe UI"/>
            </a:endParaRPr>
          </a:p>
          <a:p>
            <a:pPr lvl="1"/>
            <a:r>
              <a:rPr lang="en-US" sz="1600">
                <a:ea typeface="+mn-lt"/>
                <a:cs typeface="Segoe UI"/>
              </a:rPr>
              <a:t>Method: </a:t>
            </a:r>
            <a:r>
              <a:rPr lang="en-US" sz="1600" err="1">
                <a:ea typeface="+mn-lt"/>
                <a:cs typeface="Segoe UI"/>
              </a:rPr>
              <a:t>WordPiece</a:t>
            </a:r>
            <a:r>
              <a:rPr lang="en-US" sz="1600">
                <a:ea typeface="+mn-lt"/>
                <a:cs typeface="Segoe UI"/>
              </a:rPr>
              <a:t> Method (Wu et al 2016)</a:t>
            </a:r>
          </a:p>
          <a:p>
            <a:pPr lvl="1"/>
            <a:r>
              <a:rPr lang="en-US" sz="1600">
                <a:cs typeface="Segoe UI"/>
              </a:rPr>
              <a:t>Goal: </a:t>
            </a:r>
            <a:r>
              <a:rPr lang="en-US" sz="1600">
                <a:ea typeface="+mn-lt"/>
                <a:cs typeface="+mn-lt"/>
              </a:rPr>
              <a:t> transform words into vector representations of fixed dimension.</a:t>
            </a:r>
          </a:p>
          <a:p>
            <a:pPr lvl="1"/>
            <a:r>
              <a:rPr lang="en-US" sz="1600">
                <a:ea typeface="+mn-lt"/>
                <a:cs typeface="+mn-lt"/>
              </a:rPr>
              <a:t>Each word is represented as a 768-dimensional vector.  </a:t>
            </a:r>
            <a:endParaRPr lang="en-US" sz="1600">
              <a:cs typeface="Segoe UI"/>
            </a:endParaRPr>
          </a:p>
          <a:p>
            <a:pPr lvl="1"/>
            <a:endParaRPr lang="en-US"/>
          </a:p>
          <a:p>
            <a:endParaRPr lang="en-US"/>
          </a:p>
          <a:p>
            <a:endParaRPr lang="en-US"/>
          </a:p>
          <a:p>
            <a:endParaRPr lang="en-US"/>
          </a:p>
          <a:p>
            <a:pPr lvl="1"/>
            <a:endParaRPr lang="en-US"/>
          </a:p>
          <a:p>
            <a:pPr lvl="1"/>
            <a:r>
              <a:rPr lang="en-US"/>
              <a:t>Position Embedding: allows model to learn relative positioning. </a:t>
            </a:r>
          </a:p>
          <a:p>
            <a:pPr lvl="1"/>
            <a:endParaRPr lang="en-US">
              <a:ea typeface="+mn-lt"/>
              <a:cs typeface="+mn-lt"/>
            </a:endParaRPr>
          </a:p>
          <a:p>
            <a:pPr lvl="1"/>
            <a:r>
              <a:rPr lang="en-US">
                <a:ea typeface="+mn-lt"/>
                <a:cs typeface="+mn-lt"/>
              </a:rPr>
              <a:t>Segment Embedding: index at sentence level . </a:t>
            </a:r>
          </a:p>
          <a:p>
            <a:pPr lvl="2"/>
            <a:r>
              <a:rPr lang="en-US">
                <a:ea typeface="+mn-lt"/>
                <a:cs typeface="+mn-lt"/>
              </a:rPr>
              <a:t>My home is not close SEP I need to visit my parents. </a:t>
            </a:r>
          </a:p>
          <a:p>
            <a:pPr lvl="2"/>
            <a:r>
              <a:rPr lang="en-US">
                <a:ea typeface="+mn-lt"/>
                <a:cs typeface="+mn-lt"/>
              </a:rPr>
              <a:t> 0     0      0    0     0     0    1    1     1    1    1   1</a:t>
            </a:r>
            <a:endParaRPr lang="en-US"/>
          </a:p>
          <a:p>
            <a:endParaRPr lang="en-US"/>
          </a:p>
        </p:txBody>
      </p:sp>
      <p:pic>
        <p:nvPicPr>
          <p:cNvPr id="4" name="Picture 5">
            <a:extLst>
              <a:ext uri="{FF2B5EF4-FFF2-40B4-BE49-F238E27FC236}">
                <a16:creationId xmlns:a16="http://schemas.microsoft.com/office/drawing/2014/main" id="{74B03286-3EDD-46D1-A5F0-886B513035CF}"/>
              </a:ext>
            </a:extLst>
          </p:cNvPr>
          <p:cNvPicPr>
            <a:picLocks noChangeAspect="1"/>
          </p:cNvPicPr>
          <p:nvPr/>
        </p:nvPicPr>
        <p:blipFill>
          <a:blip r:embed="rId2"/>
          <a:stretch>
            <a:fillRect/>
          </a:stretch>
        </p:blipFill>
        <p:spPr>
          <a:xfrm>
            <a:off x="1154289" y="3057300"/>
            <a:ext cx="3970866" cy="1575150"/>
          </a:xfrm>
          <a:prstGeom prst="rect">
            <a:avLst/>
          </a:prstGeom>
        </p:spPr>
      </p:pic>
    </p:spTree>
    <p:extLst>
      <p:ext uri="{BB962C8B-B14F-4D97-AF65-F5344CB8AC3E}">
        <p14:creationId xmlns:p14="http://schemas.microsoft.com/office/powerpoint/2010/main" val="22974261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2F00-3C90-4ED8-8E6D-7E0E82050B60}"/>
              </a:ext>
            </a:extLst>
          </p:cNvPr>
          <p:cNvSpPr>
            <a:spLocks noGrp="1"/>
          </p:cNvSpPr>
          <p:nvPr>
            <p:ph type="title"/>
          </p:nvPr>
        </p:nvSpPr>
        <p:spPr>
          <a:xfrm>
            <a:off x="555978" y="837847"/>
            <a:ext cx="10515600" cy="553998"/>
          </a:xfrm>
        </p:spPr>
        <p:txBody>
          <a:bodyPr/>
          <a:lstStyle/>
          <a:p>
            <a:r>
              <a:rPr lang="en-US"/>
              <a:t>Attention </a:t>
            </a:r>
          </a:p>
        </p:txBody>
      </p:sp>
      <p:sp>
        <p:nvSpPr>
          <p:cNvPr id="7" name="Content Placeholder 6">
            <a:extLst>
              <a:ext uri="{FF2B5EF4-FFF2-40B4-BE49-F238E27FC236}">
                <a16:creationId xmlns:a16="http://schemas.microsoft.com/office/drawing/2014/main" id="{F5DD3F0E-FEE2-4620-A32B-2BDB4C0236CE}"/>
              </a:ext>
            </a:extLst>
          </p:cNvPr>
          <p:cNvSpPr>
            <a:spLocks noGrp="1"/>
          </p:cNvSpPr>
          <p:nvPr>
            <p:ph idx="1"/>
          </p:nvPr>
        </p:nvSpPr>
        <p:spPr>
          <a:xfrm>
            <a:off x="552060" y="1876202"/>
            <a:ext cx="4516380" cy="3397853"/>
          </a:xfrm>
        </p:spPr>
        <p:txBody>
          <a:bodyPr vert="horz" wrap="square" lIns="0" tIns="0" rIns="0" bIns="0" rtlCol="0" anchor="t">
            <a:spAutoFit/>
          </a:bodyPr>
          <a:lstStyle/>
          <a:p>
            <a:pPr marL="0" indent="0">
              <a:buNone/>
            </a:pPr>
            <a:r>
              <a:rPr lang="en-US" sz="2400" dirty="0">
                <a:cs typeface="Segoe UI"/>
              </a:rPr>
              <a:t>Attention from image analysis perspective.</a:t>
            </a:r>
          </a:p>
          <a:p>
            <a:pPr marL="0" indent="0">
              <a:buNone/>
            </a:pPr>
            <a:endParaRPr lang="en-US" sz="2400">
              <a:cs typeface="Segoe UI"/>
            </a:endParaRPr>
          </a:p>
          <a:p>
            <a:pPr marL="0" indent="0">
              <a:buNone/>
            </a:pPr>
            <a:r>
              <a:rPr lang="en-US" sz="2400" dirty="0">
                <a:cs typeface="Segoe UI"/>
              </a:rPr>
              <a:t>In NLP context, attention is to figure out the relationship of tokens of sentences.</a:t>
            </a:r>
            <a:endParaRPr lang="en-US" dirty="0"/>
          </a:p>
          <a:p>
            <a:endParaRPr lang="en-US">
              <a:cs typeface="Segoe UI"/>
            </a:endParaRPr>
          </a:p>
          <a:p>
            <a:pPr marL="0" indent="0">
              <a:buNone/>
            </a:pPr>
            <a:endParaRPr lang="en-US"/>
          </a:p>
        </p:txBody>
      </p:sp>
      <p:pic>
        <p:nvPicPr>
          <p:cNvPr id="8" name="Picture 7">
            <a:extLst>
              <a:ext uri="{FF2B5EF4-FFF2-40B4-BE49-F238E27FC236}">
                <a16:creationId xmlns:a16="http://schemas.microsoft.com/office/drawing/2014/main" id="{4802F117-DC61-4015-BE4D-AE446F0CB617}"/>
              </a:ext>
            </a:extLst>
          </p:cNvPr>
          <p:cNvPicPr>
            <a:picLocks noChangeAspect="1"/>
          </p:cNvPicPr>
          <p:nvPr/>
        </p:nvPicPr>
        <p:blipFill>
          <a:blip r:embed="rId2"/>
          <a:stretch>
            <a:fillRect/>
          </a:stretch>
        </p:blipFill>
        <p:spPr>
          <a:xfrm>
            <a:off x="8420790" y="1802954"/>
            <a:ext cx="2312886" cy="3297186"/>
          </a:xfrm>
          <a:prstGeom prst="rect">
            <a:avLst/>
          </a:prstGeom>
        </p:spPr>
      </p:pic>
      <p:pic>
        <p:nvPicPr>
          <p:cNvPr id="9" name="Picture 8">
            <a:extLst>
              <a:ext uri="{FF2B5EF4-FFF2-40B4-BE49-F238E27FC236}">
                <a16:creationId xmlns:a16="http://schemas.microsoft.com/office/drawing/2014/main" id="{93C5834C-F66B-4DFC-B7ED-27B93FC6C7FA}"/>
              </a:ext>
            </a:extLst>
          </p:cNvPr>
          <p:cNvPicPr>
            <a:picLocks noChangeAspect="1"/>
          </p:cNvPicPr>
          <p:nvPr/>
        </p:nvPicPr>
        <p:blipFill>
          <a:blip r:embed="rId3"/>
          <a:stretch>
            <a:fillRect/>
          </a:stretch>
        </p:blipFill>
        <p:spPr>
          <a:xfrm>
            <a:off x="5265174" y="1822505"/>
            <a:ext cx="2456834" cy="3297187"/>
          </a:xfrm>
          <a:prstGeom prst="rect">
            <a:avLst/>
          </a:prstGeom>
        </p:spPr>
      </p:pic>
      <p:pic>
        <p:nvPicPr>
          <p:cNvPr id="3" name="Picture 2">
            <a:extLst>
              <a:ext uri="{FF2B5EF4-FFF2-40B4-BE49-F238E27FC236}">
                <a16:creationId xmlns:a16="http://schemas.microsoft.com/office/drawing/2014/main" id="{FD8B5E8F-EB0D-49B4-8DC5-7BD8B1D2A416}"/>
              </a:ext>
            </a:extLst>
          </p:cNvPr>
          <p:cNvPicPr>
            <a:picLocks noChangeAspect="1"/>
          </p:cNvPicPr>
          <p:nvPr/>
        </p:nvPicPr>
        <p:blipFill>
          <a:blip r:embed="rId4"/>
          <a:stretch>
            <a:fillRect/>
          </a:stretch>
        </p:blipFill>
        <p:spPr>
          <a:xfrm>
            <a:off x="552828" y="4473364"/>
            <a:ext cx="3907694" cy="1047771"/>
          </a:xfrm>
          <a:prstGeom prst="rect">
            <a:avLst/>
          </a:prstGeom>
        </p:spPr>
      </p:pic>
    </p:spTree>
    <p:extLst>
      <p:ext uri="{BB962C8B-B14F-4D97-AF65-F5344CB8AC3E}">
        <p14:creationId xmlns:p14="http://schemas.microsoft.com/office/powerpoint/2010/main" val="2716845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ACEB-4E95-4E39-9F84-F4B1D31416F6}"/>
              </a:ext>
            </a:extLst>
          </p:cNvPr>
          <p:cNvSpPr>
            <a:spLocks noGrp="1"/>
          </p:cNvSpPr>
          <p:nvPr>
            <p:ph type="title"/>
          </p:nvPr>
        </p:nvSpPr>
        <p:spPr>
          <a:xfrm>
            <a:off x="786700" y="457200"/>
            <a:ext cx="11018520" cy="553998"/>
          </a:xfrm>
        </p:spPr>
        <p:txBody>
          <a:bodyPr/>
          <a:lstStyle/>
          <a:p>
            <a:r>
              <a:rPr lang="en-US">
                <a:cs typeface="Segoe UI"/>
              </a:rPr>
              <a:t>BERT self-attention </a:t>
            </a:r>
            <a:endParaRPr lang="en-US"/>
          </a:p>
        </p:txBody>
      </p:sp>
      <p:sp>
        <p:nvSpPr>
          <p:cNvPr id="3" name="Content Placeholder 2">
            <a:extLst>
              <a:ext uri="{FF2B5EF4-FFF2-40B4-BE49-F238E27FC236}">
                <a16:creationId xmlns:a16="http://schemas.microsoft.com/office/drawing/2014/main" id="{9E0ADD4E-756D-42A7-BCF0-A4F0C4767437}"/>
              </a:ext>
            </a:extLst>
          </p:cNvPr>
          <p:cNvSpPr>
            <a:spLocks noGrp="1"/>
          </p:cNvSpPr>
          <p:nvPr>
            <p:ph idx="1"/>
          </p:nvPr>
        </p:nvSpPr>
        <p:spPr>
          <a:xfrm>
            <a:off x="588263" y="1330307"/>
            <a:ext cx="11018520" cy="1354217"/>
          </a:xfrm>
        </p:spPr>
        <p:txBody>
          <a:bodyPr vert="horz" wrap="square" lIns="0" tIns="0" rIns="0" bIns="0" rtlCol="0" anchor="t">
            <a:spAutoFit/>
          </a:bodyPr>
          <a:lstStyle/>
          <a:p>
            <a:r>
              <a:rPr lang="en-US" sz="2000" b="1" dirty="0">
                <a:cs typeface="Segoe UI"/>
              </a:rPr>
              <a:t>Query q: </a:t>
            </a:r>
            <a:r>
              <a:rPr lang="en-US" sz="2000" dirty="0">
                <a:cs typeface="Segoe UI"/>
              </a:rPr>
              <a:t>the word “querying” the other words. In the example blow, the query vector for “the” (the selected word) is highlighted.</a:t>
            </a:r>
          </a:p>
          <a:p>
            <a:endParaRPr lang="en-US" sz="2000" b="1" dirty="0"/>
          </a:p>
          <a:p>
            <a:r>
              <a:rPr lang="en-US" sz="2000" b="1" dirty="0"/>
              <a:t>Key k: </a:t>
            </a:r>
            <a:r>
              <a:rPr lang="en-US" sz="2000" dirty="0"/>
              <a:t>the key vector </a:t>
            </a:r>
            <a:r>
              <a:rPr lang="en-US" sz="2000" i="1" dirty="0"/>
              <a:t>k </a:t>
            </a:r>
            <a:r>
              <a:rPr lang="en-US" sz="2000" dirty="0"/>
              <a:t>encodes the word on the right to which attention is being paid. </a:t>
            </a:r>
          </a:p>
        </p:txBody>
      </p:sp>
      <p:sp>
        <p:nvSpPr>
          <p:cNvPr id="5" name="TextBox 4">
            <a:extLst>
              <a:ext uri="{FF2B5EF4-FFF2-40B4-BE49-F238E27FC236}">
                <a16:creationId xmlns:a16="http://schemas.microsoft.com/office/drawing/2014/main" id="{229B8B0C-D3FA-4D38-AFBE-B6F3283179EA}"/>
              </a:ext>
            </a:extLst>
          </p:cNvPr>
          <p:cNvSpPr txBox="1"/>
          <p:nvPr/>
        </p:nvSpPr>
        <p:spPr>
          <a:xfrm>
            <a:off x="5147734" y="6587067"/>
            <a:ext cx="11393310"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a:t>https://towardsdatascience.com/deconstructing-bert-part-2-visualizing-the-inner-workings-of-attention-60a16d86b5c1</a:t>
            </a:r>
          </a:p>
        </p:txBody>
      </p:sp>
      <p:pic>
        <p:nvPicPr>
          <p:cNvPr id="7" name="Picture 7">
            <a:extLst>
              <a:ext uri="{FF2B5EF4-FFF2-40B4-BE49-F238E27FC236}">
                <a16:creationId xmlns:a16="http://schemas.microsoft.com/office/drawing/2014/main" id="{F309B8B5-6937-4F61-A068-BCCBDE91B752}"/>
              </a:ext>
            </a:extLst>
          </p:cNvPr>
          <p:cNvPicPr>
            <a:picLocks noChangeAspect="1"/>
          </p:cNvPicPr>
          <p:nvPr/>
        </p:nvPicPr>
        <p:blipFill>
          <a:blip r:embed="rId2"/>
          <a:stretch>
            <a:fillRect/>
          </a:stretch>
        </p:blipFill>
        <p:spPr>
          <a:xfrm>
            <a:off x="2143401" y="2967775"/>
            <a:ext cx="7428086" cy="2559918"/>
          </a:xfrm>
          <a:prstGeom prst="rect">
            <a:avLst/>
          </a:prstGeom>
        </p:spPr>
      </p:pic>
      <p:sp>
        <p:nvSpPr>
          <p:cNvPr id="9" name="Speech Bubble: Rectangle with Corners Rounded 8">
            <a:extLst>
              <a:ext uri="{FF2B5EF4-FFF2-40B4-BE49-F238E27FC236}">
                <a16:creationId xmlns:a16="http://schemas.microsoft.com/office/drawing/2014/main" id="{D1B40A03-1A95-43B3-9F69-60E79E94BC02}"/>
              </a:ext>
            </a:extLst>
          </p:cNvPr>
          <p:cNvSpPr/>
          <p:nvPr/>
        </p:nvSpPr>
        <p:spPr bwMode="auto">
          <a:xfrm>
            <a:off x="8037689" y="3214396"/>
            <a:ext cx="914399" cy="415093"/>
          </a:xfrm>
          <a:prstGeom prst="wedgeRoundRectCallou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cs typeface="Segoe UI"/>
              </a:rPr>
              <a:t> scaling</a:t>
            </a:r>
          </a:p>
        </p:txBody>
      </p:sp>
      <p:pic>
        <p:nvPicPr>
          <p:cNvPr id="4" name="Picture 3">
            <a:extLst>
              <a:ext uri="{FF2B5EF4-FFF2-40B4-BE49-F238E27FC236}">
                <a16:creationId xmlns:a16="http://schemas.microsoft.com/office/drawing/2014/main" id="{5C7FAB8F-FFCF-49D7-946C-07D821B47BEE}"/>
              </a:ext>
            </a:extLst>
          </p:cNvPr>
          <p:cNvPicPr>
            <a:picLocks noChangeAspect="1"/>
          </p:cNvPicPr>
          <p:nvPr/>
        </p:nvPicPr>
        <p:blipFill>
          <a:blip r:embed="rId3"/>
          <a:stretch>
            <a:fillRect/>
          </a:stretch>
        </p:blipFill>
        <p:spPr>
          <a:xfrm>
            <a:off x="2463905" y="5669217"/>
            <a:ext cx="7029297" cy="731583"/>
          </a:xfrm>
          <a:prstGeom prst="rect">
            <a:avLst/>
          </a:prstGeom>
        </p:spPr>
      </p:pic>
    </p:spTree>
    <p:extLst>
      <p:ext uri="{BB962C8B-B14F-4D97-AF65-F5344CB8AC3E}">
        <p14:creationId xmlns:p14="http://schemas.microsoft.com/office/powerpoint/2010/main" val="16710567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a:t>Session goals</a:t>
            </a:r>
            <a:br>
              <a:rPr lang="en-US"/>
            </a:br>
            <a:endParaRPr lang="en-US"/>
          </a:p>
        </p:txBody>
      </p:sp>
      <p:sp>
        <p:nvSpPr>
          <p:cNvPr id="3" name="Text Placeholder 2"/>
          <p:cNvSpPr>
            <a:spLocks noGrp="1"/>
          </p:cNvSpPr>
          <p:nvPr>
            <p:ph type="body" sz="quarter" idx="10"/>
          </p:nvPr>
        </p:nvSpPr>
        <p:spPr>
          <a:xfrm>
            <a:off x="4938315" y="585788"/>
            <a:ext cx="6669658" cy="5683250"/>
          </a:xfrm>
          <a:prstGeom prst="rect">
            <a:avLst/>
          </a:prstGeom>
        </p:spPr>
        <p:txBody>
          <a:bodyPr vert="horz" wrap="square" lIns="0" tIns="0" rIns="0" bIns="0" rtlCol="0" anchor="ctr">
            <a:normAutofit/>
          </a:bodyPr>
          <a:lstStyle/>
          <a:p>
            <a:r>
              <a:rPr lang="en-US" dirty="0"/>
              <a:t>Session goal 1 (Theoretical Tutorial)</a:t>
            </a:r>
          </a:p>
          <a:p>
            <a:pPr marL="942975" lvl="2" indent="-285750">
              <a:buFont typeface="Wingdings"/>
              <a:buChar char=""/>
            </a:pPr>
            <a:r>
              <a:rPr lang="en-US" sz="2400" dirty="0"/>
              <a:t>Overview key steps of a NLP project. </a:t>
            </a:r>
          </a:p>
          <a:p>
            <a:pPr marL="942975" lvl="2" indent="-285750">
              <a:buFont typeface="Wingdings"/>
              <a:buChar char=""/>
            </a:pPr>
            <a:r>
              <a:rPr lang="en-US" sz="2400" dirty="0"/>
              <a:t>Data Preprocessing </a:t>
            </a:r>
          </a:p>
          <a:p>
            <a:pPr marL="942975" lvl="2" indent="-285750">
              <a:buFont typeface="Wingdings"/>
              <a:buChar char=""/>
            </a:pPr>
            <a:r>
              <a:rPr lang="en-US" sz="2400" dirty="0"/>
              <a:t>TFIDF</a:t>
            </a:r>
          </a:p>
          <a:p>
            <a:pPr marL="942975" lvl="2" indent="-285750">
              <a:buFont typeface="Wingdings"/>
              <a:buChar char=""/>
            </a:pPr>
            <a:r>
              <a:rPr lang="en-US" sz="2400" dirty="0"/>
              <a:t>Word2vec, doc2vec</a:t>
            </a:r>
          </a:p>
          <a:p>
            <a:pPr marL="942975" lvl="2" indent="-285750">
              <a:buFont typeface="Wingdings"/>
              <a:buChar char=""/>
            </a:pPr>
            <a:r>
              <a:rPr lang="en-US" sz="2400" dirty="0"/>
              <a:t>Transformer based text generator</a:t>
            </a:r>
          </a:p>
          <a:p>
            <a:pPr marL="942975" lvl="2" indent="-285750">
              <a:buFont typeface="Wingdings"/>
              <a:buChar char=""/>
            </a:pPr>
            <a:endParaRPr lang="en-US" sz="2800" dirty="0"/>
          </a:p>
          <a:p>
            <a:r>
              <a:rPr lang="en-US" dirty="0"/>
              <a:t>Session goal 2 (Lab session)</a:t>
            </a:r>
          </a:p>
          <a:p>
            <a:pPr marL="623570" lvl="4"/>
            <a:r>
              <a:rPr lang="en-US" sz="2400" dirty="0"/>
              <a:t>Build a (Valentine’s Day) Excuse Bot</a:t>
            </a:r>
          </a:p>
          <a:p>
            <a:pPr marL="623570" lvl="4"/>
            <a:r>
              <a:rPr lang="en-US" sz="2400" dirty="0"/>
              <a:t>NLP Classification </a:t>
            </a:r>
          </a:p>
          <a:p>
            <a:endParaRPr lang="en-US" dirty="0"/>
          </a:p>
        </p:txBody>
      </p:sp>
    </p:spTree>
    <p:extLst>
      <p:ext uri="{BB962C8B-B14F-4D97-AF65-F5344CB8AC3E}">
        <p14:creationId xmlns:p14="http://schemas.microsoft.com/office/powerpoint/2010/main" val="33054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C14A-71B4-4206-BC44-2729427FD98B}"/>
              </a:ext>
            </a:extLst>
          </p:cNvPr>
          <p:cNvSpPr>
            <a:spLocks noGrp="1"/>
          </p:cNvSpPr>
          <p:nvPr>
            <p:ph type="title"/>
          </p:nvPr>
        </p:nvSpPr>
        <p:spPr>
          <a:xfrm>
            <a:off x="994663" y="449385"/>
            <a:ext cx="11018520" cy="492443"/>
          </a:xfrm>
        </p:spPr>
        <p:txBody>
          <a:bodyPr/>
          <a:lstStyle/>
          <a:p>
            <a:r>
              <a:rPr lang="en-US" sz="3200">
                <a:cs typeface="Segoe UI"/>
              </a:rPr>
              <a:t>BERT: </a:t>
            </a:r>
            <a:r>
              <a:rPr lang="en-US" sz="3200">
                <a:ea typeface="+mj-lt"/>
                <a:cs typeface="+mj-lt"/>
              </a:rPr>
              <a:t>Multi-layer bidirectional Transformer encoder</a:t>
            </a:r>
            <a:endParaRPr lang="en-US" sz="3200">
              <a:cs typeface="Segoe UI"/>
            </a:endParaRPr>
          </a:p>
        </p:txBody>
      </p:sp>
      <p:pic>
        <p:nvPicPr>
          <p:cNvPr id="5" name="Picture 4">
            <a:extLst>
              <a:ext uri="{FF2B5EF4-FFF2-40B4-BE49-F238E27FC236}">
                <a16:creationId xmlns:a16="http://schemas.microsoft.com/office/drawing/2014/main" id="{F745B2AB-73CB-4434-B4F9-05358D972C64}"/>
              </a:ext>
            </a:extLst>
          </p:cNvPr>
          <p:cNvPicPr>
            <a:picLocks noChangeAspect="1"/>
          </p:cNvPicPr>
          <p:nvPr/>
        </p:nvPicPr>
        <p:blipFill>
          <a:blip r:embed="rId2"/>
          <a:stretch>
            <a:fillRect/>
          </a:stretch>
        </p:blipFill>
        <p:spPr>
          <a:xfrm>
            <a:off x="709934" y="1288105"/>
            <a:ext cx="4747955" cy="4500763"/>
          </a:xfrm>
          <a:prstGeom prst="rect">
            <a:avLst/>
          </a:prstGeom>
        </p:spPr>
      </p:pic>
      <p:sp>
        <p:nvSpPr>
          <p:cNvPr id="6" name="TextBox 5">
            <a:extLst>
              <a:ext uri="{FF2B5EF4-FFF2-40B4-BE49-F238E27FC236}">
                <a16:creationId xmlns:a16="http://schemas.microsoft.com/office/drawing/2014/main" id="{EF287211-FD41-4330-9FEA-EEEF94D9CEA6}"/>
              </a:ext>
            </a:extLst>
          </p:cNvPr>
          <p:cNvSpPr txBox="1"/>
          <p:nvPr/>
        </p:nvSpPr>
        <p:spPr>
          <a:xfrm>
            <a:off x="5522873" y="1479170"/>
            <a:ext cx="5918915" cy="4308872"/>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cs typeface="Segoe UI"/>
              </a:rPr>
              <a:t>Input embedding= token embedding + position embedding + segment embedding. </a:t>
            </a:r>
            <a:endParaRPr lang="en-US" sz="2000">
              <a:gradFill>
                <a:gsLst>
                  <a:gs pos="2917">
                    <a:schemeClr val="tx1"/>
                  </a:gs>
                  <a:gs pos="30000">
                    <a:schemeClr val="tx1"/>
                  </a:gs>
                </a:gsLst>
                <a:lin ang="5400000" scaled="0"/>
              </a:gradFill>
            </a:endParaRPr>
          </a:p>
          <a:p>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Multi-head self attention</a:t>
            </a:r>
            <a:endParaRPr lang="en-US"/>
          </a:p>
          <a:p>
            <a:endParaRPr lang="en-US" sz="2000">
              <a:gradFill>
                <a:gsLst>
                  <a:gs pos="2917">
                    <a:schemeClr val="tx1"/>
                  </a:gs>
                  <a:gs pos="30000">
                    <a:schemeClr val="tx1"/>
                  </a:gs>
                </a:gsLst>
                <a:lin ang="5400000" scaled="0"/>
              </a:gradFill>
            </a:endParaRPr>
          </a:p>
          <a:p>
            <a:r>
              <a:rPr lang="en-US" sz="2000">
                <a:ea typeface="+mn-lt"/>
                <a:cs typeface="+mn-lt"/>
              </a:rPr>
              <a:t>Residual connection and layer normalization </a:t>
            </a:r>
          </a:p>
          <a:p>
            <a:endParaRPr lang="en-US" sz="2000">
              <a:ea typeface="+mn-lt"/>
              <a:cs typeface="+mn-lt"/>
            </a:endParaRPr>
          </a:p>
          <a:p>
            <a:endParaRPr lang="en-US" sz="2000">
              <a:gradFill>
                <a:gsLst>
                  <a:gs pos="2917">
                    <a:schemeClr val="tx1"/>
                  </a:gs>
                  <a:gs pos="30000">
                    <a:schemeClr val="tx1"/>
                  </a:gs>
                </a:gsLst>
                <a:lin ang="5400000" scaled="0"/>
              </a:gradFill>
              <a:cs typeface="Segoe UI"/>
            </a:endParaRPr>
          </a:p>
          <a:p>
            <a:pPr algn="l"/>
            <a:r>
              <a:rPr lang="en-US" sz="2000">
                <a:gradFill>
                  <a:gsLst>
                    <a:gs pos="2917">
                      <a:schemeClr val="tx1"/>
                    </a:gs>
                    <a:gs pos="30000">
                      <a:schemeClr val="tx1"/>
                    </a:gs>
                  </a:gsLst>
                  <a:lin ang="5400000" scaled="0"/>
                </a:gradFill>
              </a:rPr>
              <a:t>Feed-forward layers (</a:t>
            </a:r>
            <a:r>
              <a:rPr lang="en-US" sz="2000" err="1">
                <a:gradFill>
                  <a:gsLst>
                    <a:gs pos="2917">
                      <a:schemeClr val="tx1"/>
                    </a:gs>
                    <a:gs pos="30000">
                      <a:schemeClr val="tx1"/>
                    </a:gs>
                  </a:gsLst>
                  <a:lin ang="5400000" scaled="0"/>
                </a:gradFill>
              </a:rPr>
              <a:t>gelu</a:t>
            </a:r>
            <a:r>
              <a:rPr lang="en-US" sz="2000">
                <a:gradFill>
                  <a:gsLst>
                    <a:gs pos="2917">
                      <a:schemeClr val="tx1"/>
                    </a:gs>
                    <a:gs pos="30000">
                      <a:schemeClr val="tx1"/>
                    </a:gs>
                  </a:gsLst>
                  <a:lin ang="5400000" scaled="0"/>
                </a:gradFill>
              </a:rPr>
              <a:t> activation function)</a:t>
            </a: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	</a:t>
            </a:r>
            <a:endParaRPr lang="en-US" sz="2000">
              <a:gradFill>
                <a:gsLst>
                  <a:gs pos="2917">
                    <a:schemeClr val="tx1"/>
                  </a:gs>
                  <a:gs pos="30000">
                    <a:schemeClr val="tx1"/>
                  </a:gs>
                </a:gsLst>
                <a:lin ang="5400000" scaled="0"/>
              </a:gradFill>
              <a:cs typeface="Segoe UI"/>
            </a:endParaRP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	</a:t>
            </a:r>
            <a:endParaRPr lang="en-US" sz="2000">
              <a:gradFill>
                <a:gsLst>
                  <a:gs pos="2917">
                    <a:schemeClr val="tx1"/>
                  </a:gs>
                  <a:gs pos="30000">
                    <a:schemeClr val="tx1"/>
                  </a:gs>
                </a:gsLst>
                <a:lin ang="5400000" scaled="0"/>
              </a:gradFill>
              <a:cs typeface="Segoe UI"/>
            </a:endParaRPr>
          </a:p>
        </p:txBody>
      </p:sp>
      <p:pic>
        <p:nvPicPr>
          <p:cNvPr id="8" name="Picture 7">
            <a:extLst>
              <a:ext uri="{FF2B5EF4-FFF2-40B4-BE49-F238E27FC236}">
                <a16:creationId xmlns:a16="http://schemas.microsoft.com/office/drawing/2014/main" id="{DC24A05E-F2BF-4D79-8F1D-94C371D9AE4D}"/>
              </a:ext>
            </a:extLst>
          </p:cNvPr>
          <p:cNvPicPr>
            <a:picLocks noChangeAspect="1"/>
          </p:cNvPicPr>
          <p:nvPr/>
        </p:nvPicPr>
        <p:blipFill>
          <a:blip r:embed="rId3"/>
          <a:stretch>
            <a:fillRect/>
          </a:stretch>
        </p:blipFill>
        <p:spPr>
          <a:xfrm>
            <a:off x="5924198" y="4374638"/>
            <a:ext cx="4362450" cy="400050"/>
          </a:xfrm>
          <a:prstGeom prst="rect">
            <a:avLst/>
          </a:prstGeom>
        </p:spPr>
      </p:pic>
      <p:sp>
        <p:nvSpPr>
          <p:cNvPr id="3" name="TextBox 2">
            <a:extLst>
              <a:ext uri="{FF2B5EF4-FFF2-40B4-BE49-F238E27FC236}">
                <a16:creationId xmlns:a16="http://schemas.microsoft.com/office/drawing/2014/main" id="{651033CD-D464-4368-9441-E9075ADE7A53}"/>
              </a:ext>
            </a:extLst>
          </p:cNvPr>
          <p:cNvSpPr txBox="1"/>
          <p:nvPr/>
        </p:nvSpPr>
        <p:spPr>
          <a:xfrm>
            <a:off x="5712178" y="3394428"/>
            <a:ext cx="4314825"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solidFill>
                  <a:srgbClr val="24292E"/>
                </a:solidFill>
                <a:latin typeface="SFMono-Regular"/>
              </a:rPr>
              <a:t>layer_norm(attention_output </a:t>
            </a:r>
            <a:r>
              <a:rPr lang="en-US">
                <a:solidFill>
                  <a:srgbClr val="D73A49"/>
                </a:solidFill>
                <a:latin typeface="SFMono-Regular"/>
              </a:rPr>
              <a:t>+</a:t>
            </a:r>
            <a:r>
              <a:rPr lang="en-US">
                <a:solidFill>
                  <a:srgbClr val="24292E"/>
                </a:solidFill>
                <a:latin typeface="SFMono-Regular"/>
              </a:rPr>
              <a:t> layer_input)</a:t>
            </a:r>
            <a:endParaRPr lang="en-US"/>
          </a:p>
        </p:txBody>
      </p:sp>
    </p:spTree>
    <p:extLst>
      <p:ext uri="{BB962C8B-B14F-4D97-AF65-F5344CB8AC3E}">
        <p14:creationId xmlns:p14="http://schemas.microsoft.com/office/powerpoint/2010/main" val="2570518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8EE5-4206-4DE9-8A64-DD69ACEE3E69}"/>
              </a:ext>
            </a:extLst>
          </p:cNvPr>
          <p:cNvSpPr>
            <a:spLocks noGrp="1"/>
          </p:cNvSpPr>
          <p:nvPr>
            <p:ph type="title"/>
          </p:nvPr>
        </p:nvSpPr>
        <p:spPr/>
        <p:txBody>
          <a:bodyPr/>
          <a:lstStyle/>
          <a:p>
            <a:r>
              <a:rPr lang="en-US"/>
              <a:t>BERT feature embedding code</a:t>
            </a:r>
          </a:p>
        </p:txBody>
      </p:sp>
      <p:pic>
        <p:nvPicPr>
          <p:cNvPr id="5" name="Picture 4" descr="A screenshot of a cell phone&#10;&#10;Description automatically generated">
            <a:extLst>
              <a:ext uri="{FF2B5EF4-FFF2-40B4-BE49-F238E27FC236}">
                <a16:creationId xmlns:a16="http://schemas.microsoft.com/office/drawing/2014/main" id="{07692271-08BB-44E3-A607-017ECA8CC448}"/>
              </a:ext>
            </a:extLst>
          </p:cNvPr>
          <p:cNvPicPr>
            <a:picLocks noChangeAspect="1"/>
          </p:cNvPicPr>
          <p:nvPr/>
        </p:nvPicPr>
        <p:blipFill rotWithShape="1">
          <a:blip r:embed="rId2">
            <a:extLst>
              <a:ext uri="{28A0092B-C50C-407E-A947-70E740481C1C}">
                <a14:useLocalDpi xmlns:a14="http://schemas.microsoft.com/office/drawing/2010/main" val="0"/>
              </a:ext>
            </a:extLst>
          </a:blip>
          <a:srcRect t="36642" r="-279" b="17833"/>
          <a:stretch/>
        </p:blipFill>
        <p:spPr>
          <a:xfrm>
            <a:off x="706854" y="1626499"/>
            <a:ext cx="9937021" cy="2735107"/>
          </a:xfrm>
          <a:prstGeom prst="rect">
            <a:avLst/>
          </a:prstGeom>
        </p:spPr>
      </p:pic>
      <p:sp>
        <p:nvSpPr>
          <p:cNvPr id="4" name="TextBox 3">
            <a:extLst>
              <a:ext uri="{FF2B5EF4-FFF2-40B4-BE49-F238E27FC236}">
                <a16:creationId xmlns:a16="http://schemas.microsoft.com/office/drawing/2014/main" id="{BBEACB6A-A470-42AA-841C-DB823C827BC0}"/>
              </a:ext>
            </a:extLst>
          </p:cNvPr>
          <p:cNvSpPr txBox="1"/>
          <p:nvPr/>
        </p:nvSpPr>
        <p:spPr>
          <a:xfrm>
            <a:off x="802685" y="4753333"/>
            <a:ext cx="9745360" cy="369332"/>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rPr>
              <a:t>Cosine similarity rank is suggested to be used instead of the raw score.  </a:t>
            </a:r>
          </a:p>
        </p:txBody>
      </p:sp>
    </p:spTree>
    <p:extLst>
      <p:ext uri="{BB962C8B-B14F-4D97-AF65-F5344CB8AC3E}">
        <p14:creationId xmlns:p14="http://schemas.microsoft.com/office/powerpoint/2010/main" val="37066068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B819-C06F-4B39-B768-9A284C0918E3}"/>
              </a:ext>
            </a:extLst>
          </p:cNvPr>
          <p:cNvSpPr>
            <a:spLocks noGrp="1"/>
          </p:cNvSpPr>
          <p:nvPr>
            <p:ph type="title"/>
          </p:nvPr>
        </p:nvSpPr>
        <p:spPr>
          <a:xfrm>
            <a:off x="718892" y="659593"/>
            <a:ext cx="11018520" cy="553998"/>
          </a:xfrm>
        </p:spPr>
        <p:txBody>
          <a:bodyPr/>
          <a:lstStyle/>
          <a:p>
            <a:r>
              <a:rPr lang="en-US" dirty="0"/>
              <a:t>BERT classification</a:t>
            </a:r>
          </a:p>
        </p:txBody>
      </p:sp>
      <p:sp>
        <p:nvSpPr>
          <p:cNvPr id="4" name="Content Placeholder 3">
            <a:extLst>
              <a:ext uri="{FF2B5EF4-FFF2-40B4-BE49-F238E27FC236}">
                <a16:creationId xmlns:a16="http://schemas.microsoft.com/office/drawing/2014/main" id="{41669FB0-6535-47CF-9087-5143FA53F51D}"/>
              </a:ext>
            </a:extLst>
          </p:cNvPr>
          <p:cNvSpPr txBox="1">
            <a:spLocks noGrp="1"/>
          </p:cNvSpPr>
          <p:nvPr>
            <p:ph idx="1"/>
          </p:nvPr>
        </p:nvSpPr>
        <p:spPr>
          <a:xfrm>
            <a:off x="584200" y="1435100"/>
            <a:ext cx="11018838" cy="5109091"/>
          </a:xfrm>
          <a:prstGeom prst="rect">
            <a:avLst/>
          </a:prstGeom>
          <a:noFill/>
        </p:spPr>
        <p:txBody>
          <a:bodyPr vert="horz" wrap="square" lIns="0" tIns="0" rIns="0" bIns="0" rtlCol="0" anchor="t">
            <a:spAutoFit/>
          </a:bodyPr>
          <a:lstStyle/>
          <a:p>
            <a:pPr marL="0" indent="0">
              <a:buNone/>
            </a:pPr>
            <a:r>
              <a:rPr lang="en-US" sz="2000" dirty="0">
                <a:cs typeface="Segoe UI"/>
              </a:rPr>
              <a:t>Uniﬁed architecture across different tasks:</a:t>
            </a:r>
            <a:endParaRPr lang="en-US" sz="2000" dirty="0">
              <a:ea typeface="+mn-lt"/>
              <a:cs typeface="+mn-lt"/>
            </a:endParaRPr>
          </a:p>
          <a:p>
            <a:pPr lvl="1"/>
            <a:r>
              <a:rPr lang="en-US" sz="1600" dirty="0">
                <a:cs typeface="Segoe UI"/>
              </a:rPr>
              <a:t>BERT can be used for a wide variety of language tasks by adding a layer to the core model. </a:t>
            </a:r>
            <a:endParaRPr lang="en-US" sz="1600" dirty="0">
              <a:ea typeface="+mn-lt"/>
              <a:cs typeface="+mn-lt"/>
            </a:endParaRPr>
          </a:p>
          <a:p>
            <a:pPr lvl="1"/>
            <a:endParaRPr lang="en-US" sz="1600" dirty="0">
              <a:ea typeface="+mn-lt"/>
              <a:cs typeface="+mn-lt"/>
            </a:endParaRPr>
          </a:p>
          <a:p>
            <a:pPr marL="228600" lvl="1" indent="0">
              <a:buNone/>
            </a:pPr>
            <a:r>
              <a:rPr lang="en-US" dirty="0">
                <a:ea typeface="+mn-lt"/>
                <a:cs typeface="+mn-lt"/>
              </a:rPr>
              <a:t>Binary Classification Example: </a:t>
            </a:r>
          </a:p>
          <a:p>
            <a:r>
              <a:rPr lang="en-US" sz="1200" dirty="0" err="1">
                <a:ea typeface="+mn-lt"/>
                <a:cs typeface="+mn-lt"/>
              </a:rPr>
              <a:t>output_weights</a:t>
            </a:r>
            <a:r>
              <a:rPr lang="en-US" sz="1200" dirty="0">
                <a:ea typeface="+mn-lt"/>
                <a:cs typeface="+mn-lt"/>
              </a:rPr>
              <a:t> = </a:t>
            </a:r>
            <a:r>
              <a:rPr lang="en-US" sz="1200" dirty="0" err="1">
                <a:ea typeface="+mn-lt"/>
                <a:cs typeface="+mn-lt"/>
              </a:rPr>
              <a:t>tf.get_variable</a:t>
            </a:r>
            <a:r>
              <a:rPr lang="en-US" sz="1200" dirty="0">
                <a:ea typeface="+mn-lt"/>
                <a:cs typeface="+mn-lt"/>
              </a:rPr>
              <a:t>("</a:t>
            </a:r>
            <a:r>
              <a:rPr lang="en-US" sz="1200" dirty="0" err="1">
                <a:ea typeface="+mn-lt"/>
                <a:cs typeface="+mn-lt"/>
              </a:rPr>
              <a:t>output_weights</a:t>
            </a:r>
            <a:r>
              <a:rPr lang="en-US" sz="1200" dirty="0">
                <a:ea typeface="+mn-lt"/>
                <a:cs typeface="+mn-lt"/>
              </a:rPr>
              <a:t>", [</a:t>
            </a:r>
            <a:r>
              <a:rPr lang="en-US" sz="1200" dirty="0" err="1">
                <a:ea typeface="+mn-lt"/>
                <a:cs typeface="+mn-lt"/>
              </a:rPr>
              <a:t>num_labels</a:t>
            </a:r>
            <a:r>
              <a:rPr lang="en-US" sz="1200" dirty="0">
                <a:ea typeface="+mn-lt"/>
                <a:cs typeface="+mn-lt"/>
              </a:rPr>
              <a:t>, </a:t>
            </a:r>
            <a:r>
              <a:rPr lang="en-US" sz="1200" dirty="0" err="1">
                <a:ea typeface="+mn-lt"/>
                <a:cs typeface="+mn-lt"/>
              </a:rPr>
              <a:t>hidden_size</a:t>
            </a:r>
            <a:r>
              <a:rPr lang="en-US" sz="1200" dirty="0">
                <a:ea typeface="+mn-lt"/>
                <a:cs typeface="+mn-lt"/>
              </a:rPr>
              <a:t>], initializer=</a:t>
            </a:r>
            <a:r>
              <a:rPr lang="en-US" sz="1200" dirty="0" err="1">
                <a:ea typeface="+mn-lt"/>
                <a:cs typeface="+mn-lt"/>
              </a:rPr>
              <a:t>tf.truncated_normal_initializer</a:t>
            </a:r>
            <a:r>
              <a:rPr lang="en-US" sz="1200" dirty="0">
                <a:ea typeface="+mn-lt"/>
                <a:cs typeface="+mn-lt"/>
              </a:rPr>
              <a:t>(</a:t>
            </a:r>
            <a:r>
              <a:rPr lang="en-US" sz="1200" dirty="0" err="1">
                <a:ea typeface="+mn-lt"/>
                <a:cs typeface="+mn-lt"/>
              </a:rPr>
              <a:t>stddev</a:t>
            </a:r>
            <a:r>
              <a:rPr lang="en-US" sz="1200" dirty="0">
                <a:ea typeface="+mn-lt"/>
                <a:cs typeface="+mn-lt"/>
              </a:rPr>
              <a:t>=0.02))</a:t>
            </a:r>
            <a:endParaRPr lang="en-US" sz="1200" dirty="0"/>
          </a:p>
          <a:p>
            <a:pPr lvl="1"/>
            <a:r>
              <a:rPr lang="en-US" sz="1000" dirty="0">
                <a:ea typeface="+mn-lt"/>
                <a:cs typeface="+mn-lt"/>
              </a:rPr>
              <a:t>#</a:t>
            </a:r>
            <a:r>
              <a:rPr lang="en-US" sz="1000" dirty="0" err="1">
                <a:ea typeface="+mn-lt"/>
                <a:cs typeface="+mn-lt"/>
              </a:rPr>
              <a:t>hidden_size</a:t>
            </a:r>
            <a:r>
              <a:rPr lang="en-US" sz="1000" dirty="0">
                <a:ea typeface="+mn-lt"/>
                <a:cs typeface="+mn-lt"/>
              </a:rPr>
              <a:t> = </a:t>
            </a:r>
            <a:r>
              <a:rPr lang="en-US" sz="1000" dirty="0" err="1">
                <a:ea typeface="+mn-lt"/>
                <a:cs typeface="+mn-lt"/>
              </a:rPr>
              <a:t>output_layer.shape</a:t>
            </a:r>
            <a:r>
              <a:rPr lang="en-US" sz="1000" dirty="0">
                <a:ea typeface="+mn-lt"/>
                <a:cs typeface="+mn-lt"/>
              </a:rPr>
              <a:t>[-1].value;</a:t>
            </a:r>
          </a:p>
          <a:p>
            <a:pPr lvl="1"/>
            <a:r>
              <a:rPr lang="en-US" sz="1000" dirty="0">
                <a:ea typeface="+mn-lt"/>
                <a:cs typeface="+mn-lt"/>
              </a:rPr>
              <a:t># </a:t>
            </a:r>
            <a:r>
              <a:rPr lang="en-US" sz="1000" dirty="0" err="1">
                <a:ea typeface="+mn-lt"/>
                <a:cs typeface="+mn-lt"/>
              </a:rPr>
              <a:t>num_labels</a:t>
            </a:r>
            <a:r>
              <a:rPr lang="en-US" sz="1000" dirty="0">
                <a:ea typeface="+mn-lt"/>
                <a:cs typeface="+mn-lt"/>
              </a:rPr>
              <a:t>=</a:t>
            </a:r>
            <a:r>
              <a:rPr lang="en-US" sz="1000" dirty="0" err="1">
                <a:ea typeface="+mn-lt"/>
                <a:cs typeface="+mn-lt"/>
              </a:rPr>
              <a:t>len</a:t>
            </a:r>
            <a:r>
              <a:rPr lang="en-US" sz="1000" dirty="0">
                <a:ea typeface="+mn-lt"/>
                <a:cs typeface="+mn-lt"/>
              </a:rPr>
              <a:t>(</a:t>
            </a:r>
            <a:r>
              <a:rPr lang="en-US" sz="1000" dirty="0" err="1">
                <a:ea typeface="+mn-lt"/>
                <a:cs typeface="+mn-lt"/>
              </a:rPr>
              <a:t>label_list</a:t>
            </a:r>
            <a:r>
              <a:rPr lang="en-US" sz="1000" dirty="0">
                <a:ea typeface="+mn-lt"/>
                <a:cs typeface="+mn-lt"/>
              </a:rPr>
              <a:t>) #how many categories of your outcome data</a:t>
            </a:r>
            <a:endParaRPr lang="en-US" sz="1000" dirty="0"/>
          </a:p>
          <a:p>
            <a:r>
              <a:rPr lang="en-US" sz="1200" dirty="0" err="1">
                <a:ea typeface="+mn-lt"/>
                <a:cs typeface="+mn-lt"/>
              </a:rPr>
              <a:t>output_bias</a:t>
            </a:r>
            <a:r>
              <a:rPr lang="en-US" sz="1200" dirty="0">
                <a:ea typeface="+mn-lt"/>
                <a:cs typeface="+mn-lt"/>
              </a:rPr>
              <a:t>= </a:t>
            </a:r>
            <a:r>
              <a:rPr lang="en-US" sz="1200" dirty="0" err="1">
                <a:ea typeface="+mn-lt"/>
                <a:cs typeface="+mn-lt"/>
              </a:rPr>
              <a:t>tf.get_variable</a:t>
            </a:r>
            <a:r>
              <a:rPr lang="en-US" sz="1200" dirty="0">
                <a:ea typeface="+mn-lt"/>
                <a:cs typeface="+mn-lt"/>
              </a:rPr>
              <a:t>("</a:t>
            </a:r>
            <a:r>
              <a:rPr lang="en-US" sz="1200" dirty="0" err="1">
                <a:ea typeface="+mn-lt"/>
                <a:cs typeface="+mn-lt"/>
              </a:rPr>
              <a:t>output_bias</a:t>
            </a:r>
            <a:r>
              <a:rPr lang="en-US" sz="1200" dirty="0">
                <a:ea typeface="+mn-lt"/>
                <a:cs typeface="+mn-lt"/>
              </a:rPr>
              <a:t>", [</a:t>
            </a:r>
            <a:r>
              <a:rPr lang="en-US" sz="1200" dirty="0" err="1">
                <a:ea typeface="+mn-lt"/>
                <a:cs typeface="+mn-lt"/>
              </a:rPr>
              <a:t>num_labels</a:t>
            </a:r>
            <a:r>
              <a:rPr lang="en-US" sz="1200" dirty="0">
                <a:ea typeface="+mn-lt"/>
                <a:cs typeface="+mn-lt"/>
              </a:rPr>
              <a:t>], initializer=</a:t>
            </a:r>
            <a:r>
              <a:rPr lang="en-US" sz="1200" dirty="0" err="1">
                <a:ea typeface="+mn-lt"/>
                <a:cs typeface="+mn-lt"/>
              </a:rPr>
              <a:t>tf.zeros_initializer</a:t>
            </a:r>
            <a:r>
              <a:rPr lang="en-US" sz="1200" dirty="0">
                <a:ea typeface="+mn-lt"/>
                <a:cs typeface="+mn-lt"/>
              </a:rPr>
              <a:t>())</a:t>
            </a:r>
            <a:endParaRPr lang="en-US" sz="1200" dirty="0"/>
          </a:p>
          <a:p>
            <a:r>
              <a:rPr lang="en-US" sz="1200" dirty="0" err="1">
                <a:ea typeface="+mn-lt"/>
                <a:cs typeface="+mn-lt"/>
              </a:rPr>
              <a:t>output_layer</a:t>
            </a:r>
            <a:r>
              <a:rPr lang="en-US" sz="1200" dirty="0">
                <a:ea typeface="+mn-lt"/>
                <a:cs typeface="+mn-lt"/>
              </a:rPr>
              <a:t> = </a:t>
            </a:r>
            <a:r>
              <a:rPr lang="en-US" sz="1200" dirty="0" err="1">
                <a:ea typeface="+mn-lt"/>
                <a:cs typeface="+mn-lt"/>
              </a:rPr>
              <a:t>tf.nn.dropout</a:t>
            </a:r>
            <a:r>
              <a:rPr lang="en-US" sz="1200" dirty="0">
                <a:ea typeface="+mn-lt"/>
                <a:cs typeface="+mn-lt"/>
              </a:rPr>
              <a:t>(</a:t>
            </a:r>
            <a:r>
              <a:rPr lang="en-US" sz="1200" dirty="0" err="1">
                <a:ea typeface="+mn-lt"/>
                <a:cs typeface="+mn-lt"/>
              </a:rPr>
              <a:t>output_layer</a:t>
            </a:r>
            <a:r>
              <a:rPr lang="en-US" sz="1200" dirty="0">
                <a:ea typeface="+mn-lt"/>
                <a:cs typeface="+mn-lt"/>
              </a:rPr>
              <a:t>, rate=0.1)</a:t>
            </a:r>
            <a:endParaRPr lang="en-US" sz="1200" dirty="0"/>
          </a:p>
          <a:p>
            <a:r>
              <a:rPr lang="en-US" sz="1200" dirty="0">
                <a:ea typeface="+mn-lt"/>
                <a:cs typeface="+mn-lt"/>
              </a:rPr>
              <a:t>logits = </a:t>
            </a:r>
            <a:r>
              <a:rPr lang="en-US" sz="1200" dirty="0" err="1">
                <a:ea typeface="+mn-lt"/>
                <a:cs typeface="+mn-lt"/>
              </a:rPr>
              <a:t>tf.matmul</a:t>
            </a:r>
            <a:r>
              <a:rPr lang="en-US" sz="1200" dirty="0">
                <a:ea typeface="+mn-lt"/>
                <a:cs typeface="+mn-lt"/>
              </a:rPr>
              <a:t>(</a:t>
            </a:r>
            <a:r>
              <a:rPr lang="en-US" sz="1200" dirty="0" err="1">
                <a:ea typeface="+mn-lt"/>
                <a:cs typeface="+mn-lt"/>
              </a:rPr>
              <a:t>output_layer</a:t>
            </a:r>
            <a:r>
              <a:rPr lang="en-US" sz="1200" dirty="0">
                <a:ea typeface="+mn-lt"/>
                <a:cs typeface="+mn-lt"/>
              </a:rPr>
              <a:t>, </a:t>
            </a:r>
            <a:r>
              <a:rPr lang="en-US" sz="1200" dirty="0" err="1">
                <a:ea typeface="+mn-lt"/>
                <a:cs typeface="+mn-lt"/>
              </a:rPr>
              <a:t>output_weights</a:t>
            </a:r>
            <a:r>
              <a:rPr lang="en-US" sz="1200" dirty="0">
                <a:ea typeface="+mn-lt"/>
                <a:cs typeface="+mn-lt"/>
              </a:rPr>
              <a:t>, </a:t>
            </a:r>
            <a:r>
              <a:rPr lang="en-US" sz="1200" dirty="0" err="1">
                <a:ea typeface="+mn-lt"/>
                <a:cs typeface="+mn-lt"/>
              </a:rPr>
              <a:t>transpose_b</a:t>
            </a:r>
            <a:r>
              <a:rPr lang="en-US" sz="1200" dirty="0">
                <a:ea typeface="+mn-lt"/>
                <a:cs typeface="+mn-lt"/>
              </a:rPr>
              <a:t>=True)</a:t>
            </a:r>
            <a:endParaRPr lang="en-US" sz="1200" dirty="0"/>
          </a:p>
          <a:p>
            <a:r>
              <a:rPr lang="en-US" sz="1200" dirty="0">
                <a:ea typeface="+mn-lt"/>
                <a:cs typeface="+mn-lt"/>
              </a:rPr>
              <a:t>logits = </a:t>
            </a:r>
            <a:r>
              <a:rPr lang="en-US" sz="1200" dirty="0" err="1">
                <a:ea typeface="+mn-lt"/>
                <a:cs typeface="+mn-lt"/>
              </a:rPr>
              <a:t>tf.nn.bias_add</a:t>
            </a:r>
            <a:r>
              <a:rPr lang="en-US" sz="1200" dirty="0">
                <a:ea typeface="+mn-lt"/>
                <a:cs typeface="+mn-lt"/>
              </a:rPr>
              <a:t>(logits, </a:t>
            </a:r>
            <a:r>
              <a:rPr lang="en-US" sz="1200" dirty="0" err="1">
                <a:ea typeface="+mn-lt"/>
                <a:cs typeface="+mn-lt"/>
              </a:rPr>
              <a:t>output_bias</a:t>
            </a:r>
            <a:r>
              <a:rPr lang="en-US" sz="1200" dirty="0">
                <a:ea typeface="+mn-lt"/>
                <a:cs typeface="+mn-lt"/>
              </a:rPr>
              <a:t>)</a:t>
            </a:r>
            <a:endParaRPr lang="en-US" sz="1200" dirty="0"/>
          </a:p>
          <a:p>
            <a:r>
              <a:rPr lang="en-US" sz="1200" dirty="0" err="1">
                <a:ea typeface="+mn-lt"/>
                <a:cs typeface="+mn-lt"/>
              </a:rPr>
              <a:t>log_probs</a:t>
            </a:r>
            <a:r>
              <a:rPr lang="en-US" sz="1200" dirty="0">
                <a:ea typeface="+mn-lt"/>
                <a:cs typeface="+mn-lt"/>
              </a:rPr>
              <a:t> = </a:t>
            </a:r>
            <a:r>
              <a:rPr lang="en-US" sz="1200" dirty="0" err="1">
                <a:ea typeface="+mn-lt"/>
                <a:cs typeface="+mn-lt"/>
              </a:rPr>
              <a:t>tf.nn.log_softmax</a:t>
            </a:r>
            <a:r>
              <a:rPr lang="en-US" sz="1200" dirty="0">
                <a:ea typeface="+mn-lt"/>
                <a:cs typeface="+mn-lt"/>
              </a:rPr>
              <a:t>(logits, axis=-1) #log probability.</a:t>
            </a:r>
            <a:endParaRPr lang="en-US" sz="1200" dirty="0"/>
          </a:p>
          <a:p>
            <a:endParaRPr lang="en-US" sz="1200" dirty="0">
              <a:ea typeface="+mn-lt"/>
              <a:cs typeface="+mn-lt"/>
            </a:endParaRPr>
          </a:p>
          <a:p>
            <a:r>
              <a:rPr lang="en-US" sz="1200" dirty="0" err="1">
                <a:ea typeface="+mn-lt"/>
                <a:cs typeface="+mn-lt"/>
              </a:rPr>
              <a:t>one_hot_labels</a:t>
            </a:r>
            <a:r>
              <a:rPr lang="en-US" sz="1200" dirty="0">
                <a:ea typeface="+mn-lt"/>
                <a:cs typeface="+mn-lt"/>
              </a:rPr>
              <a:t> = </a:t>
            </a:r>
            <a:r>
              <a:rPr lang="en-US" sz="1200" dirty="0" err="1">
                <a:ea typeface="+mn-lt"/>
                <a:cs typeface="+mn-lt"/>
              </a:rPr>
              <a:t>tf.one_hot</a:t>
            </a:r>
            <a:r>
              <a:rPr lang="en-US" sz="1200" dirty="0">
                <a:ea typeface="+mn-lt"/>
                <a:cs typeface="+mn-lt"/>
              </a:rPr>
              <a:t>(labels, depth=</a:t>
            </a:r>
            <a:r>
              <a:rPr lang="en-US" sz="1200" dirty="0" err="1">
                <a:ea typeface="+mn-lt"/>
                <a:cs typeface="+mn-lt"/>
              </a:rPr>
              <a:t>num_labels</a:t>
            </a:r>
            <a:r>
              <a:rPr lang="en-US" sz="1200" dirty="0">
                <a:ea typeface="+mn-lt"/>
                <a:cs typeface="+mn-lt"/>
              </a:rPr>
              <a:t>, </a:t>
            </a:r>
            <a:r>
              <a:rPr lang="en-US" sz="1200" dirty="0" err="1">
                <a:ea typeface="+mn-lt"/>
                <a:cs typeface="+mn-lt"/>
              </a:rPr>
              <a:t>dtype</a:t>
            </a:r>
            <a:r>
              <a:rPr lang="en-US" sz="1200" dirty="0">
                <a:ea typeface="+mn-lt"/>
                <a:cs typeface="+mn-lt"/>
              </a:rPr>
              <a:t>=tf.float32)</a:t>
            </a:r>
            <a:endParaRPr lang="en-US" sz="1200" dirty="0"/>
          </a:p>
          <a:p>
            <a:r>
              <a:rPr lang="en-US" sz="1200" dirty="0">
                <a:ea typeface="+mn-lt"/>
                <a:cs typeface="+mn-lt"/>
              </a:rPr>
              <a:t>#compute loss between predicted and actual label</a:t>
            </a:r>
          </a:p>
          <a:p>
            <a:r>
              <a:rPr lang="en-US" sz="1200" dirty="0">
                <a:ea typeface="+mn-lt"/>
                <a:cs typeface="+mn-lt"/>
              </a:rPr>
              <a:t> </a:t>
            </a:r>
            <a:r>
              <a:rPr lang="en-US" sz="1200" dirty="0" err="1">
                <a:ea typeface="+mn-lt"/>
                <a:cs typeface="+mn-lt"/>
              </a:rPr>
              <a:t>per_example_loss</a:t>
            </a:r>
            <a:r>
              <a:rPr lang="en-US" sz="1200" dirty="0">
                <a:ea typeface="+mn-lt"/>
                <a:cs typeface="+mn-lt"/>
              </a:rPr>
              <a:t> = -</a:t>
            </a:r>
            <a:r>
              <a:rPr lang="en-US" sz="1200" dirty="0" err="1">
                <a:ea typeface="+mn-lt"/>
                <a:cs typeface="+mn-lt"/>
              </a:rPr>
              <a:t>tf.reduce_sum</a:t>
            </a:r>
            <a:r>
              <a:rPr lang="en-US" sz="1200" dirty="0">
                <a:ea typeface="+mn-lt"/>
                <a:cs typeface="+mn-lt"/>
              </a:rPr>
              <a:t>(</a:t>
            </a:r>
            <a:r>
              <a:rPr lang="en-US" sz="1200" dirty="0" err="1">
                <a:ea typeface="+mn-lt"/>
                <a:cs typeface="+mn-lt"/>
              </a:rPr>
              <a:t>one_hot_labels</a:t>
            </a:r>
            <a:r>
              <a:rPr lang="en-US" sz="1200" dirty="0">
                <a:ea typeface="+mn-lt"/>
                <a:cs typeface="+mn-lt"/>
              </a:rPr>
              <a:t> * </a:t>
            </a:r>
            <a:r>
              <a:rPr lang="en-US" sz="1200" dirty="0" err="1">
                <a:ea typeface="+mn-lt"/>
                <a:cs typeface="+mn-lt"/>
              </a:rPr>
              <a:t>log_probs</a:t>
            </a:r>
            <a:r>
              <a:rPr lang="en-US" sz="1200" dirty="0">
                <a:ea typeface="+mn-lt"/>
                <a:cs typeface="+mn-lt"/>
              </a:rPr>
              <a:t>, axis=-1)</a:t>
            </a:r>
            <a:endParaRPr lang="en-US" dirty="0"/>
          </a:p>
          <a:p>
            <a:r>
              <a:rPr lang="en-US" sz="1200" dirty="0">
                <a:ea typeface="+mn-lt"/>
                <a:cs typeface="+mn-lt"/>
              </a:rPr>
              <a:t> loss = </a:t>
            </a:r>
            <a:r>
              <a:rPr lang="en-US" sz="1200" dirty="0" err="1">
                <a:ea typeface="+mn-lt"/>
                <a:cs typeface="+mn-lt"/>
              </a:rPr>
              <a:t>tf.reduce_mean</a:t>
            </a:r>
            <a:r>
              <a:rPr lang="en-US" sz="1200" dirty="0">
                <a:ea typeface="+mn-lt"/>
                <a:cs typeface="+mn-lt"/>
              </a:rPr>
              <a:t>(</a:t>
            </a:r>
            <a:r>
              <a:rPr lang="en-US" sz="1200" dirty="0" err="1">
                <a:ea typeface="+mn-lt"/>
                <a:cs typeface="+mn-lt"/>
              </a:rPr>
              <a:t>per_example_loss</a:t>
            </a:r>
            <a:r>
              <a:rPr lang="en-US" sz="1200" dirty="0">
                <a:ea typeface="+mn-lt"/>
                <a:cs typeface="+mn-lt"/>
              </a:rPr>
              <a:t>)</a:t>
            </a:r>
            <a:endParaRPr lang="en-US" dirty="0"/>
          </a:p>
          <a:p>
            <a:r>
              <a:rPr lang="en-US" sz="1200" dirty="0">
                <a:ea typeface="+mn-lt"/>
                <a:cs typeface="+mn-lt"/>
              </a:rPr>
              <a:t>   </a:t>
            </a:r>
            <a:endParaRPr lang="en-US" sz="1200" dirty="0"/>
          </a:p>
          <a:p>
            <a:pPr marL="0" indent="0">
              <a:buNone/>
            </a:pPr>
            <a:r>
              <a:rPr lang="en-US" sz="2400" dirty="0"/>
              <a:t>Details are seen: https://github.com/bryan-c-castillo/MLADS-TextEmbedding-Bert-Elmo-Tutorial</a:t>
            </a:r>
          </a:p>
        </p:txBody>
      </p:sp>
    </p:spTree>
    <p:extLst>
      <p:ext uri="{BB962C8B-B14F-4D97-AF65-F5344CB8AC3E}">
        <p14:creationId xmlns:p14="http://schemas.microsoft.com/office/powerpoint/2010/main" val="2909424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99D-EA1E-485F-A321-E8DDA877083D}"/>
              </a:ext>
            </a:extLst>
          </p:cNvPr>
          <p:cNvSpPr>
            <a:spLocks noGrp="1"/>
          </p:cNvSpPr>
          <p:nvPr>
            <p:ph type="title"/>
          </p:nvPr>
        </p:nvSpPr>
        <p:spPr>
          <a:xfrm>
            <a:off x="729842" y="2617365"/>
            <a:ext cx="12440873" cy="917041"/>
          </a:xfrm>
          <a:prstGeom prst="rect">
            <a:avLst/>
          </a:prstGeom>
          <a:noFill/>
        </p:spPr>
        <p:txBody>
          <a:bodyPr wrap="square" anchor="b">
            <a:normAutofit/>
          </a:bodyPr>
          <a:lstStyle/>
          <a:p>
            <a:r>
              <a:rPr lang="en-US" dirty="0"/>
              <a:t>Text generation – build a (Valentine's Day) Excuse Bot</a:t>
            </a:r>
            <a:br>
              <a:rPr lang="en-US" sz="1700" dirty="0"/>
            </a:br>
            <a:r>
              <a:rPr lang="en-US" sz="1700" dirty="0"/>
              <a:t> </a:t>
            </a:r>
          </a:p>
        </p:txBody>
      </p:sp>
    </p:spTree>
    <p:extLst>
      <p:ext uri="{BB962C8B-B14F-4D97-AF65-F5344CB8AC3E}">
        <p14:creationId xmlns:p14="http://schemas.microsoft.com/office/powerpoint/2010/main" val="38426176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30A6-8059-4465-A39E-74CDE9E5419A}"/>
              </a:ext>
            </a:extLst>
          </p:cNvPr>
          <p:cNvSpPr>
            <a:spLocks noGrp="1"/>
          </p:cNvSpPr>
          <p:nvPr>
            <p:ph type="title"/>
          </p:nvPr>
        </p:nvSpPr>
        <p:spPr/>
        <p:txBody>
          <a:bodyPr/>
          <a:lstStyle/>
          <a:p>
            <a:r>
              <a:rPr lang="en-US">
                <a:cs typeface="Segoe UI"/>
              </a:rPr>
              <a:t> References</a:t>
            </a:r>
            <a:endParaRPr lang="en-US"/>
          </a:p>
        </p:txBody>
      </p:sp>
      <p:sp>
        <p:nvSpPr>
          <p:cNvPr id="3" name="Content Placeholder 2">
            <a:extLst>
              <a:ext uri="{FF2B5EF4-FFF2-40B4-BE49-F238E27FC236}">
                <a16:creationId xmlns:a16="http://schemas.microsoft.com/office/drawing/2014/main" id="{EBD790EC-5FF6-48F6-9147-D10B08C783FE}"/>
              </a:ext>
            </a:extLst>
          </p:cNvPr>
          <p:cNvSpPr>
            <a:spLocks noGrp="1"/>
          </p:cNvSpPr>
          <p:nvPr>
            <p:ph idx="1"/>
          </p:nvPr>
        </p:nvSpPr>
        <p:spPr>
          <a:xfrm>
            <a:off x="591256" y="1336725"/>
            <a:ext cx="11018520" cy="4912114"/>
          </a:xfrm>
        </p:spPr>
        <p:txBody>
          <a:bodyPr vert="horz" wrap="square" lIns="0" tIns="0" rIns="0" bIns="0" rtlCol="0" anchor="t">
            <a:spAutoFit/>
          </a:bodyPr>
          <a:lstStyle/>
          <a:p>
            <a:pPr marL="0" indent="0">
              <a:buNone/>
            </a:pPr>
            <a:endParaRPr lang="en-US" sz="1200">
              <a:latin typeface="Times New Roman"/>
              <a:cs typeface="Segoe UI"/>
            </a:endParaRPr>
          </a:p>
          <a:p>
            <a:r>
              <a:rPr lang="en-US" sz="1200" i="1">
                <a:latin typeface="Times New Roman"/>
                <a:ea typeface="+mn-lt"/>
                <a:cs typeface="+mn-lt"/>
              </a:rPr>
              <a:t>Luhn, Hans Peter (1957). </a:t>
            </a:r>
            <a:r>
              <a:rPr lang="en-US" sz="1200" i="1">
                <a:latin typeface="Times New Roman"/>
                <a:ea typeface="+mn-lt"/>
                <a:cs typeface="+mn-lt"/>
                <a:hlinkClick r:id="rId3"/>
              </a:rPr>
              <a:t>"A Statistical Approach to Mechanized Encoding and Searching of Literary Information"</a:t>
            </a:r>
            <a:r>
              <a:rPr lang="en-US" sz="1200" i="1">
                <a:latin typeface="Times New Roman"/>
                <a:ea typeface="+mn-lt"/>
                <a:cs typeface="+mn-lt"/>
              </a:rPr>
              <a:t> (PDF). IBM Journal of Research and Development. 1 (4): 309–317. </a:t>
            </a:r>
            <a:endParaRPr lang="en-US" sz="1200">
              <a:latin typeface="Times New Roman"/>
              <a:ea typeface="+mn-lt"/>
            </a:endParaRPr>
          </a:p>
          <a:p>
            <a:endParaRPr lang="en-US" sz="1200">
              <a:latin typeface="Times New Roman"/>
              <a:ea typeface="+mn-lt"/>
              <a:cs typeface="+mn-lt"/>
            </a:endParaRPr>
          </a:p>
          <a:p>
            <a:r>
              <a:rPr lang="en-US" sz="1200">
                <a:latin typeface="Times New Roman"/>
                <a:ea typeface="+mn-lt"/>
                <a:cs typeface="+mn-lt"/>
                <a:hlinkClick r:id="rId4"/>
              </a:rPr>
              <a:t>Spärck Jones, K.</a:t>
            </a:r>
            <a:r>
              <a:rPr lang="en-US" sz="1200">
                <a:latin typeface="Times New Roman"/>
                <a:ea typeface="+mn-lt"/>
                <a:cs typeface="+mn-lt"/>
              </a:rPr>
              <a:t> (1972). "A Statistical Interpretation of Term Specificity and Its Application in Retrieval". </a:t>
            </a:r>
            <a:r>
              <a:rPr lang="en-US" sz="1200" i="1">
                <a:latin typeface="Times New Roman"/>
                <a:ea typeface="+mn-lt"/>
                <a:cs typeface="+mn-lt"/>
              </a:rPr>
              <a:t>Journal of Documentation</a:t>
            </a:r>
            <a:r>
              <a:rPr lang="en-US" sz="1200">
                <a:latin typeface="Times New Roman"/>
                <a:ea typeface="+mn-lt"/>
                <a:cs typeface="+mn-lt"/>
              </a:rPr>
              <a:t>. 28: 11–21. </a:t>
            </a:r>
            <a:endParaRPr lang="en-US" sz="1200">
              <a:latin typeface="Times New Roman"/>
            </a:endParaRPr>
          </a:p>
          <a:p>
            <a:endParaRPr lang="en-US" sz="1200">
              <a:latin typeface="Times New Roman"/>
              <a:ea typeface="+mn-lt"/>
              <a:cs typeface="+mn-lt"/>
            </a:endParaRPr>
          </a:p>
          <a:p>
            <a:r>
              <a:rPr lang="en-US" sz="1200">
                <a:latin typeface="Times New Roman"/>
                <a:ea typeface="+mn-lt"/>
                <a:cs typeface="+mn-lt"/>
              </a:rPr>
              <a:t>Laham, D. (1997). Latent Semantic Analysis Approaches to Categorization. Proceedings of the 19th Annual Conference of the Cognitive Science Society  (p. 979). Hillsdale, NJ: Lawrence Erlbaum Associates, Inc.</a:t>
            </a:r>
            <a:endParaRPr lang="en-US" sz="1200">
              <a:latin typeface="Times New Roman"/>
            </a:endParaRPr>
          </a:p>
          <a:p>
            <a:endParaRPr lang="en-US" sz="1200">
              <a:latin typeface="Times New Roman"/>
              <a:cs typeface="Segoe UI"/>
            </a:endParaRPr>
          </a:p>
          <a:p>
            <a:r>
              <a:rPr lang="en-US" sz="1200">
                <a:latin typeface="Times New Roman"/>
                <a:ea typeface="+mn-lt"/>
                <a:cs typeface="+mn-lt"/>
              </a:rPr>
              <a:t>Mikolov, Tomas; Sutskever, Ilya; Chen, Kai; Corrado, Greg S.; Dean, Jeff (2013). </a:t>
            </a:r>
            <a:r>
              <a:rPr lang="en-US" sz="1200" i="1">
                <a:latin typeface="Times New Roman"/>
                <a:ea typeface="+mn-lt"/>
                <a:cs typeface="+mn-lt"/>
              </a:rPr>
              <a:t>Distributed representations of words and phrases and their compositionality</a:t>
            </a:r>
            <a:r>
              <a:rPr lang="en-US" sz="1200">
                <a:latin typeface="Times New Roman"/>
                <a:ea typeface="+mn-lt"/>
                <a:cs typeface="+mn-lt"/>
              </a:rPr>
              <a:t>. </a:t>
            </a:r>
            <a:r>
              <a:rPr lang="en-US" sz="1200">
                <a:latin typeface="Times New Roman"/>
                <a:ea typeface="+mn-lt"/>
                <a:cs typeface="+mn-lt"/>
                <a:hlinkClick r:id="rId5"/>
              </a:rPr>
              <a:t>Advances in Neural Information Processing Systems</a:t>
            </a:r>
            <a:r>
              <a:rPr lang="en-US" sz="1200">
                <a:latin typeface="Times New Roman"/>
                <a:ea typeface="+mn-lt"/>
                <a:cs typeface="+mn-lt"/>
              </a:rPr>
              <a:t>.</a:t>
            </a:r>
            <a:endParaRPr lang="en-US" sz="1200">
              <a:latin typeface="Times New Roman"/>
              <a:cs typeface="Segoe UI"/>
            </a:endParaRPr>
          </a:p>
          <a:p>
            <a:endParaRPr lang="en-US" sz="1200">
              <a:latin typeface="Times New Roman"/>
              <a:ea typeface="+mn-lt"/>
              <a:cs typeface="+mn-lt"/>
            </a:endParaRPr>
          </a:p>
          <a:p>
            <a:r>
              <a:rPr lang="en-US" sz="1200" i="1">
                <a:latin typeface="Times New Roman"/>
                <a:ea typeface="+mn-lt"/>
                <a:cs typeface="+mn-lt"/>
              </a:rPr>
              <a:t>Quoc Le, Tomas Mikolov . </a:t>
            </a:r>
            <a:r>
              <a:rPr lang="en-US" sz="1200">
                <a:latin typeface="Times New Roman"/>
                <a:ea typeface="+mn-lt"/>
                <a:cs typeface="+mn-lt"/>
              </a:rPr>
              <a:t>Distributed Representations of Sentences and Documents. </a:t>
            </a:r>
            <a:r>
              <a:rPr lang="en-US" sz="1200" i="1">
                <a:latin typeface="Times New Roman"/>
                <a:ea typeface="+mn-lt"/>
                <a:cs typeface="+mn-lt"/>
              </a:rPr>
              <a:t>Proceedings of the 31st International Conference on Machine Learning, PMLR 32(2):1188-1196, 2014. </a:t>
            </a:r>
            <a:endParaRPr lang="en-US" sz="1200">
              <a:latin typeface="Times New Roman"/>
              <a:ea typeface="+mn-lt"/>
              <a:cs typeface="+mn-lt"/>
            </a:endParaRPr>
          </a:p>
          <a:p>
            <a:endParaRPr lang="en-US" sz="1200" i="1">
              <a:latin typeface="Times New Roman"/>
              <a:ea typeface="+mn-lt"/>
              <a:cs typeface="+mn-lt"/>
            </a:endParaRPr>
          </a:p>
          <a:p>
            <a:r>
              <a:rPr lang="en-US" sz="1200">
                <a:latin typeface="Times New Roman"/>
                <a:ea typeface="+mn-lt"/>
                <a:cs typeface="+mn-lt"/>
              </a:rPr>
              <a:t>P. Bojanowski*, E. Grave*, A. Joulin, T. Mikolov, </a:t>
            </a:r>
            <a:r>
              <a:rPr lang="en-US" sz="1200" i="1">
                <a:latin typeface="Times New Roman"/>
                <a:ea typeface="+mn-lt"/>
                <a:cs typeface="+mn-lt"/>
                <a:hlinkClick r:id="rId6"/>
              </a:rPr>
              <a:t>Enriching Word Vectors with Subword Information</a:t>
            </a:r>
            <a:endParaRPr lang="en-US" sz="1200">
              <a:latin typeface="Times New Roman"/>
              <a:cs typeface="Segoe UI"/>
            </a:endParaRPr>
          </a:p>
          <a:p>
            <a:endParaRPr lang="en-US" sz="1200" i="1">
              <a:latin typeface="Times New Roman"/>
              <a:cs typeface="Segoe UI"/>
            </a:endParaRPr>
          </a:p>
          <a:p>
            <a:r>
              <a:rPr lang="en-US" sz="1200">
                <a:latin typeface="Times New Roman"/>
                <a:cs typeface="Segoe UI"/>
              </a:rPr>
              <a:t>Wu et al: </a:t>
            </a:r>
            <a:r>
              <a:rPr lang="en-US" sz="1200">
                <a:latin typeface="Times New Roman"/>
                <a:ea typeface="+mn-lt"/>
                <a:cs typeface="+mn-lt"/>
              </a:rPr>
              <a:t>Google’s Neural Machine Translation System: Bridging the Gap between Human and Machine Translation </a:t>
            </a:r>
            <a:endParaRPr lang="en-US" sz="1200">
              <a:latin typeface="Times New Roman"/>
            </a:endParaRPr>
          </a:p>
          <a:p>
            <a:pPr marL="0" indent="0">
              <a:buNone/>
            </a:pPr>
            <a:endParaRPr lang="en-US" sz="1200">
              <a:latin typeface="Times New Roman"/>
              <a:ea typeface="+mn-lt"/>
              <a:cs typeface="+mn-lt"/>
            </a:endParaRPr>
          </a:p>
          <a:p>
            <a:r>
              <a:rPr lang="en-US" sz="1200">
                <a:latin typeface="Times New Roman"/>
                <a:cs typeface="Segoe UI"/>
              </a:rPr>
              <a:t>Ashish Vaswani, et al. </a:t>
            </a:r>
            <a:r>
              <a:rPr lang="en-US" sz="1200">
                <a:latin typeface="Times New Roman"/>
                <a:cs typeface="Segoe UI"/>
                <a:hlinkClick r:id="rId7"/>
              </a:rPr>
              <a:t>“Attention is all you need.”</a:t>
            </a:r>
            <a:r>
              <a:rPr lang="en-US" sz="1200">
                <a:latin typeface="Times New Roman"/>
                <a:cs typeface="Segoe UI"/>
              </a:rPr>
              <a:t> NIPS 2017</a:t>
            </a:r>
          </a:p>
          <a:p>
            <a:endParaRPr lang="en-US" sz="1200">
              <a:latin typeface="Times New Roman"/>
              <a:cs typeface="Segoe UI"/>
            </a:endParaRPr>
          </a:p>
          <a:p>
            <a:r>
              <a:rPr lang="en-US" sz="1200">
                <a:latin typeface="Times New Roman"/>
                <a:cs typeface="Segoe UI"/>
              </a:rPr>
              <a:t>Devlin, Jacob et al. Pre-training of Deep Bidirectional Transformers for Language Understanding. arXiv preprint arXiv:1810.04805, 2018</a:t>
            </a:r>
            <a:endParaRPr lang="en-US" sz="1200">
              <a:latin typeface="Times New Roman"/>
            </a:endParaRPr>
          </a:p>
          <a:p>
            <a:endParaRPr lang="en-US" sz="1200">
              <a:latin typeface="Times New Roman"/>
            </a:endParaRPr>
          </a:p>
        </p:txBody>
      </p:sp>
    </p:spTree>
    <p:extLst>
      <p:ext uri="{BB962C8B-B14F-4D97-AF65-F5344CB8AC3E}">
        <p14:creationId xmlns:p14="http://schemas.microsoft.com/office/powerpoint/2010/main" val="176105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a:prstGeom prst="rect">
            <a:avLst/>
          </a:prstGeom>
        </p:spPr>
        <p:txBody>
          <a:bodyPr wrap="square" anchor="t">
            <a:normAutofit/>
          </a:bodyPr>
          <a:lstStyle/>
          <a:p>
            <a:r>
              <a:rPr lang="en-US"/>
              <a:t>Agenda</a:t>
            </a:r>
          </a:p>
        </p:txBody>
      </p:sp>
      <p:graphicFrame>
        <p:nvGraphicFramePr>
          <p:cNvPr id="19" name="Text Placeholder 5">
            <a:extLst>
              <a:ext uri="{FF2B5EF4-FFF2-40B4-BE49-F238E27FC236}">
                <a16:creationId xmlns:a16="http://schemas.microsoft.com/office/drawing/2014/main" id="{353C2D44-82B8-4158-8FA1-4EFA05689D0D}"/>
              </a:ext>
            </a:extLst>
          </p:cNvPr>
          <p:cNvGraphicFramePr>
            <a:graphicFrameLocks noGrp="1"/>
          </p:cNvGraphicFramePr>
          <p:nvPr>
            <p:ph sz="quarter" idx="10"/>
            <p:extLst>
              <p:ext uri="{D42A27DB-BD31-4B8C-83A1-F6EECF244321}">
                <p14:modId xmlns:p14="http://schemas.microsoft.com/office/powerpoint/2010/main" val="638764285"/>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9471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2CF6-8FBC-4B26-91F3-02FCBFFA017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Environment </a:t>
            </a:r>
          </a:p>
        </p:txBody>
      </p:sp>
      <p:graphicFrame>
        <p:nvGraphicFramePr>
          <p:cNvPr id="5" name="Content Placeholder 2">
            <a:extLst>
              <a:ext uri="{FF2B5EF4-FFF2-40B4-BE49-F238E27FC236}">
                <a16:creationId xmlns:a16="http://schemas.microsoft.com/office/drawing/2014/main" id="{F817985F-AB58-48FE-B491-8585AFD958FD}"/>
              </a:ext>
            </a:extLst>
          </p:cNvPr>
          <p:cNvGraphicFramePr>
            <a:graphicFrameLocks noGrp="1"/>
          </p:cNvGraphicFramePr>
          <p:nvPr>
            <p:ph sz="quarter" idx="10"/>
            <p:extLst>
              <p:ext uri="{D42A27DB-BD31-4B8C-83A1-F6EECF244321}">
                <p14:modId xmlns:p14="http://schemas.microsoft.com/office/powerpoint/2010/main" val="2912733039"/>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888624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6D99-C620-418A-8673-200F4DCE1A9D}"/>
              </a:ext>
            </a:extLst>
          </p:cNvPr>
          <p:cNvSpPr>
            <a:spLocks noGrp="1"/>
          </p:cNvSpPr>
          <p:nvPr>
            <p:ph type="title"/>
          </p:nvPr>
        </p:nvSpPr>
        <p:spPr>
          <a:xfrm>
            <a:off x="585216" y="2537210"/>
            <a:ext cx="9144000" cy="997196"/>
          </a:xfrm>
        </p:spPr>
        <p:txBody>
          <a:bodyPr/>
          <a:lstStyle/>
          <a:p>
            <a:r>
              <a:rPr lang="en-US" dirty="0">
                <a:ea typeface="+mn-lt"/>
                <a:cs typeface="+mn-lt"/>
              </a:rPr>
              <a:t>Overview and NLP data preprocessing</a:t>
            </a:r>
            <a:br>
              <a:rPr lang="en-US" dirty="0">
                <a:ea typeface="+mn-lt"/>
                <a:cs typeface="+mn-lt"/>
              </a:rPr>
            </a:br>
            <a:r>
              <a:rPr lang="en-US" dirty="0"/>
              <a:t> </a:t>
            </a:r>
          </a:p>
        </p:txBody>
      </p:sp>
    </p:spTree>
    <p:extLst>
      <p:ext uri="{BB962C8B-B14F-4D97-AF65-F5344CB8AC3E}">
        <p14:creationId xmlns:p14="http://schemas.microsoft.com/office/powerpoint/2010/main" val="369781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5631-B6EB-487D-8AFB-90C91AE771F1}"/>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Key steps of a NLP project </a:t>
            </a:r>
          </a:p>
        </p:txBody>
      </p:sp>
      <p:graphicFrame>
        <p:nvGraphicFramePr>
          <p:cNvPr id="5" name="Content Placeholder 2">
            <a:extLst>
              <a:ext uri="{FF2B5EF4-FFF2-40B4-BE49-F238E27FC236}">
                <a16:creationId xmlns:a16="http://schemas.microsoft.com/office/drawing/2014/main" id="{208E0296-FF3F-4E5E-8252-31A59C72CFD0}"/>
              </a:ext>
            </a:extLst>
          </p:cNvPr>
          <p:cNvGraphicFramePr>
            <a:graphicFrameLocks noGrp="1"/>
          </p:cNvGraphicFramePr>
          <p:nvPr>
            <p:ph sz="quarter" idx="10"/>
            <p:extLst>
              <p:ext uri="{D42A27DB-BD31-4B8C-83A1-F6EECF244321}">
                <p14:modId xmlns:p14="http://schemas.microsoft.com/office/powerpoint/2010/main" val="2388330301"/>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70837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318E-39A4-44A0-B1E5-7E9B3424112E}"/>
              </a:ext>
            </a:extLst>
          </p:cNvPr>
          <p:cNvSpPr>
            <a:spLocks noGrp="1"/>
          </p:cNvSpPr>
          <p:nvPr>
            <p:ph type="title"/>
          </p:nvPr>
        </p:nvSpPr>
        <p:spPr>
          <a:xfrm>
            <a:off x="588263" y="457200"/>
            <a:ext cx="11018520" cy="553998"/>
          </a:xfrm>
          <a:prstGeom prst="rect">
            <a:avLst/>
          </a:prstGeom>
        </p:spPr>
        <p:txBody>
          <a:bodyPr wrap="square" anchor="t">
            <a:normAutofit/>
          </a:bodyPr>
          <a:lstStyle/>
          <a:p>
            <a:r>
              <a:rPr lang="en-US" dirty="0"/>
              <a:t>NLP Data Cleaning </a:t>
            </a:r>
          </a:p>
        </p:txBody>
      </p:sp>
      <p:graphicFrame>
        <p:nvGraphicFramePr>
          <p:cNvPr id="5" name="Content Placeholder 2">
            <a:extLst>
              <a:ext uri="{FF2B5EF4-FFF2-40B4-BE49-F238E27FC236}">
                <a16:creationId xmlns:a16="http://schemas.microsoft.com/office/drawing/2014/main" id="{9A3950AB-293F-4909-BCF8-E091D6D1C544}"/>
              </a:ext>
            </a:extLst>
          </p:cNvPr>
          <p:cNvGraphicFramePr>
            <a:graphicFrameLocks noGrp="1"/>
          </p:cNvGraphicFramePr>
          <p:nvPr>
            <p:ph sz="quarter" idx="10"/>
            <p:extLst>
              <p:ext uri="{D42A27DB-BD31-4B8C-83A1-F6EECF244321}">
                <p14:modId xmlns:p14="http://schemas.microsoft.com/office/powerpoint/2010/main" val="3651900740"/>
              </p:ext>
            </p:extLst>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176356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Introduction to text embedding</a:t>
            </a:r>
          </a:p>
        </p:txBody>
      </p:sp>
    </p:spTree>
    <p:extLst>
      <p:ext uri="{BB962C8B-B14F-4D97-AF65-F5344CB8AC3E}">
        <p14:creationId xmlns:p14="http://schemas.microsoft.com/office/powerpoint/2010/main" val="264728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86B8-DBB9-4C26-9D5A-B772CA4CB813}"/>
              </a:ext>
            </a:extLst>
          </p:cNvPr>
          <p:cNvSpPr>
            <a:spLocks noGrp="1"/>
          </p:cNvSpPr>
          <p:nvPr>
            <p:ph type="title"/>
          </p:nvPr>
        </p:nvSpPr>
        <p:spPr>
          <a:xfrm>
            <a:off x="757596" y="485422"/>
            <a:ext cx="11018520" cy="553998"/>
          </a:xfrm>
        </p:spPr>
        <p:txBody>
          <a:bodyPr/>
          <a:lstStyle/>
          <a:p>
            <a:r>
              <a:rPr lang="en-US">
                <a:cs typeface="Segoe UI"/>
              </a:rPr>
              <a:t>What's text embedding?</a:t>
            </a:r>
            <a:endParaRPr lang="en-US"/>
          </a:p>
        </p:txBody>
      </p:sp>
      <p:sp>
        <p:nvSpPr>
          <p:cNvPr id="3" name="Content Placeholder 2">
            <a:extLst>
              <a:ext uri="{FF2B5EF4-FFF2-40B4-BE49-F238E27FC236}">
                <a16:creationId xmlns:a16="http://schemas.microsoft.com/office/drawing/2014/main" id="{3BBD7F87-ADDD-4D44-81D2-B868126A19E9}"/>
              </a:ext>
            </a:extLst>
          </p:cNvPr>
          <p:cNvSpPr>
            <a:spLocks noGrp="1"/>
          </p:cNvSpPr>
          <p:nvPr>
            <p:ph idx="1"/>
          </p:nvPr>
        </p:nvSpPr>
        <p:spPr>
          <a:xfrm>
            <a:off x="584200" y="1435503"/>
            <a:ext cx="11018520" cy="1107996"/>
          </a:xfrm>
        </p:spPr>
        <p:txBody>
          <a:bodyPr vert="horz" wrap="square" lIns="0" tIns="0" rIns="0" bIns="0" rtlCol="0" anchor="t">
            <a:spAutoFit/>
          </a:bodyPr>
          <a:lstStyle/>
          <a:p>
            <a:r>
              <a:rPr lang="ja-JP" sz="2400">
                <a:ea typeface="+mn-lt"/>
                <a:cs typeface="+mn-lt"/>
              </a:rPr>
              <a:t>The text embedding transforms text into a numerical representation (an embedding) </a:t>
            </a:r>
            <a:r>
              <a:rPr lang="ja-JP" altLang="en-US" sz="2400">
                <a:ea typeface="+mn-lt"/>
                <a:cs typeface="+mn-lt"/>
              </a:rPr>
              <a:t>with a fixed length and ideally the vectors represents the semantic similarities.  </a:t>
            </a:r>
            <a:endParaRPr lang="en-US" sz="2400"/>
          </a:p>
        </p:txBody>
      </p:sp>
      <p:pic>
        <p:nvPicPr>
          <p:cNvPr id="4" name="Picture 4" descr="A screenshot of a cell phone&#10;&#10;Description generated with very high confidence">
            <a:extLst>
              <a:ext uri="{FF2B5EF4-FFF2-40B4-BE49-F238E27FC236}">
                <a16:creationId xmlns:a16="http://schemas.microsoft.com/office/drawing/2014/main" id="{9139FFA5-6A06-4982-96DF-3BC7832DE988}"/>
              </a:ext>
            </a:extLst>
          </p:cNvPr>
          <p:cNvPicPr>
            <a:picLocks noChangeAspect="1"/>
          </p:cNvPicPr>
          <p:nvPr/>
        </p:nvPicPr>
        <p:blipFill>
          <a:blip r:embed="rId2"/>
          <a:stretch>
            <a:fillRect/>
          </a:stretch>
        </p:blipFill>
        <p:spPr>
          <a:xfrm>
            <a:off x="7299262" y="2639501"/>
            <a:ext cx="3248710" cy="3298475"/>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BC6C3997-3120-4A21-9A53-5039CF623853}"/>
              </a:ext>
            </a:extLst>
          </p:cNvPr>
          <p:cNvPicPr>
            <a:picLocks noChangeAspect="1"/>
          </p:cNvPicPr>
          <p:nvPr/>
        </p:nvPicPr>
        <p:blipFill>
          <a:blip r:embed="rId3"/>
          <a:stretch>
            <a:fillRect/>
          </a:stretch>
        </p:blipFill>
        <p:spPr>
          <a:xfrm>
            <a:off x="973335" y="3368796"/>
            <a:ext cx="4287950" cy="2374861"/>
          </a:xfrm>
          <a:prstGeom prst="rect">
            <a:avLst/>
          </a:prstGeom>
        </p:spPr>
      </p:pic>
      <p:sp>
        <p:nvSpPr>
          <p:cNvPr id="8" name="TextBox 7">
            <a:extLst>
              <a:ext uri="{FF2B5EF4-FFF2-40B4-BE49-F238E27FC236}">
                <a16:creationId xmlns:a16="http://schemas.microsoft.com/office/drawing/2014/main" id="{9AC73356-306B-4195-BE32-64E85133D487}"/>
              </a:ext>
            </a:extLst>
          </p:cNvPr>
          <p:cNvSpPr txBox="1"/>
          <p:nvPr/>
        </p:nvSpPr>
        <p:spPr>
          <a:xfrm>
            <a:off x="8485012" y="6474178"/>
            <a:ext cx="6101644"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a:t>http://www.lifestyletrading101.com/word2vec-deep-learning/</a:t>
            </a:r>
          </a:p>
        </p:txBody>
      </p:sp>
    </p:spTree>
    <p:extLst>
      <p:ext uri="{BB962C8B-B14F-4D97-AF65-F5344CB8AC3E}">
        <p14:creationId xmlns:p14="http://schemas.microsoft.com/office/powerpoint/2010/main" val="528999628"/>
      </p:ext>
    </p:extLst>
  </p:cSld>
  <p:clrMapOvr>
    <a:masterClrMapping/>
  </p:clrMapOvr>
</p:sld>
</file>

<file path=ppt/theme/theme1.xml><?xml version="1.0" encoding="utf-8"?>
<a:theme xmlns:a="http://schemas.openxmlformats.org/drawingml/2006/main" name="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ADS_16x9_Template.potx" id="{D9B77CDA-3896-43D5-9D5F-FAB018A5C3DE}" vid="{E905570E-4E70-489F-BDCA-809BCF956ACF}"/>
    </a:ext>
  </a:extLst>
</a:theme>
</file>

<file path=ppt/theme/theme2.xml><?xml version="1.0" encoding="utf-8"?>
<a:theme xmlns:a="http://schemas.openxmlformats.org/drawingml/2006/main" name="1_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ADS_16x9_Template.potx" id="{516C39F1-FCD7-4094-89F7-C625E5CF99AE}" vid="{D72F335B-ACA3-4897-8803-5AB2BA3C34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1f8b676-b37b-43bd-b957-65f9e2b2dbb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2F7F41AC6BDC41A3DFC6BA518E7CB4" ma:contentTypeVersion="17" ma:contentTypeDescription="Create a new document." ma:contentTypeScope="" ma:versionID="1f50e12ba5427b6ee30f76410061747e">
  <xsd:schema xmlns:xsd="http://www.w3.org/2001/XMLSchema" xmlns:xs="http://www.w3.org/2001/XMLSchema" xmlns:p="http://schemas.microsoft.com/office/2006/metadata/properties" xmlns:ns1="http://schemas.microsoft.com/sharepoint/v3" xmlns:ns3="466614ce-4488-47d5-918a-e98f758b4c51" xmlns:ns4="b1f8b676-b37b-43bd-b957-65f9e2b2dbbc" targetNamespace="http://schemas.microsoft.com/office/2006/metadata/properties" ma:root="true" ma:fieldsID="ffe329192a275ca5b404b33d9476add1" ns1:_="" ns3:_="" ns4:_="">
    <xsd:import namespace="http://schemas.microsoft.com/sharepoint/v3"/>
    <xsd:import namespace="466614ce-4488-47d5-918a-e98f758b4c51"/>
    <xsd:import namespace="b1f8b676-b37b-43bd-b957-65f9e2b2dbb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AutoKeyPoints" minOccurs="0"/>
                <xsd:element ref="ns4:MediaServiceKeyPoints" minOccurs="0"/>
                <xsd:element ref="ns1:_ip_UnifiedCompliancePolicyProperties" minOccurs="0"/>
                <xsd:element ref="ns1:_ip_UnifiedCompliancePolicyUIAc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6614ce-4488-47d5-918a-e98f758b4c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f8b676-b37b-43bd-b957-65f9e2b2dbb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466614ce-4488-47d5-918a-e98f758b4c51"/>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b1f8b676-b37b-43bd-b957-65f9e2b2dbb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9F56CF8-D257-42EA-9DAA-03B9AC42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66614ce-4488-47d5-918a-e98f758b4c51"/>
    <ds:schemaRef ds:uri="b1f8b676-b37b-43bd-b957-65f9e2b2db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TotalTime>
  <Words>1720</Words>
  <Application>Microsoft Office PowerPoint</Application>
  <PresentationFormat>Widescreen</PresentationFormat>
  <Paragraphs>193</Paragraphs>
  <Slides>24</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SFMono-Regular</vt:lpstr>
      <vt:lpstr>Arial</vt:lpstr>
      <vt:lpstr>Consolas</vt:lpstr>
      <vt:lpstr>Segoe UI</vt:lpstr>
      <vt:lpstr>Segoe UI Light</vt:lpstr>
      <vt:lpstr>Segoe UI Semibold</vt:lpstr>
      <vt:lpstr>Times New Roman</vt:lpstr>
      <vt:lpstr>Wingdings</vt:lpstr>
      <vt:lpstr>9-51063_MLADS_Template</vt:lpstr>
      <vt:lpstr>1_9-51063_MLADS_Template</vt:lpstr>
      <vt:lpstr>Deep Learning for NLP </vt:lpstr>
      <vt:lpstr>Session goals </vt:lpstr>
      <vt:lpstr>Agenda</vt:lpstr>
      <vt:lpstr>Environment </vt:lpstr>
      <vt:lpstr>Overview and NLP data preprocessing  </vt:lpstr>
      <vt:lpstr>Key steps of a NLP project </vt:lpstr>
      <vt:lpstr>NLP Data Cleaning </vt:lpstr>
      <vt:lpstr>Introduction to text embedding</vt:lpstr>
      <vt:lpstr>What's text embedding?</vt:lpstr>
      <vt:lpstr>TF-IDF </vt:lpstr>
      <vt:lpstr>TF-IDF</vt:lpstr>
      <vt:lpstr>Neural network-based methods – word2vec/doc2vec </vt:lpstr>
      <vt:lpstr>Transformer-based method – BERT </vt:lpstr>
      <vt:lpstr> The key limitation of the earlier models </vt:lpstr>
      <vt:lpstr>BERT introduction </vt:lpstr>
      <vt:lpstr>Model input</vt:lpstr>
      <vt:lpstr>Model input - continued</vt:lpstr>
      <vt:lpstr>Attention </vt:lpstr>
      <vt:lpstr>BERT self-attention </vt:lpstr>
      <vt:lpstr>BERT: Multi-layer bidirectional Transformer encoder</vt:lpstr>
      <vt:lpstr>BERT feature embedding code</vt:lpstr>
      <vt:lpstr>BERT classification</vt:lpstr>
      <vt:lpstr>Text generation – build a (Valentine's Day) Excuse Bot  </vt:lpstr>
      <vt:lpstr>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NLP </dc:title>
  <dc:creator>Zhen Li</dc:creator>
  <cp:lastModifiedBy>Zhen Li</cp:lastModifiedBy>
  <cp:revision>1</cp:revision>
  <dcterms:created xsi:type="dcterms:W3CDTF">2020-02-15T02:21:56Z</dcterms:created>
  <dcterms:modified xsi:type="dcterms:W3CDTF">2020-02-15T02:26:16Z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lzhen@microsoft.com</vt:lpwstr>
  </property>
  <property fmtid="{D5CDD505-2E9C-101B-9397-08002B2CF9AE}" pid="5" name="MSIP_Label_f42aa342-8706-4288-bd11-ebb85995028c_SetDate">
    <vt:lpwstr>2020-02-15T02:23:06.9416601Z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c05bbf66-a394-46d9-a829-87dde7ec9dc4</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